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Montserrat SemiBold"/>
      <p:regular r:id="rId22"/>
      <p:bold r:id="rId23"/>
      <p:italic r:id="rId24"/>
      <p:boldItalic r:id="rId25"/>
    </p:embeddedFont>
    <p:embeddedFont>
      <p:font typeface="Roboto"/>
      <p:regular r:id="rId26"/>
      <p:bold r:id="rId27"/>
      <p:italic r:id="rId28"/>
      <p:boldItalic r:id="rId29"/>
    </p:embeddedFont>
    <p:embeddedFont>
      <p:font typeface="Inter SemiBold"/>
      <p:regular r:id="rId30"/>
      <p:bold r:id="rId31"/>
      <p:italic r:id="rId32"/>
      <p:boldItalic r:id="rId33"/>
    </p:embeddedFont>
    <p:embeddedFont>
      <p:font typeface="Inter"/>
      <p:regular r:id="rId34"/>
      <p:bold r:id="rId35"/>
      <p:italic r:id="rId36"/>
      <p:boldItalic r:id="rId37"/>
    </p:embeddedFont>
    <p:embeddedFont>
      <p:font typeface="Montserrat Medium"/>
      <p:regular r:id="rId38"/>
      <p:bold r:id="rId39"/>
      <p:italic r:id="rId40"/>
      <p:boldItalic r:id="rId41"/>
    </p:embeddedFont>
    <p:embeddedFont>
      <p:font typeface="Russo One"/>
      <p:regular r:id="rId42"/>
    </p:embeddedFont>
    <p:embeddedFont>
      <p:font typeface="Inter ExtraBold"/>
      <p:bold r:id="rId43"/>
      <p:boldItalic r:id="rId44"/>
    </p:embeddedFont>
    <p:embeddedFont>
      <p:font typeface="Helvetica Neue"/>
      <p:regular r:id="rId45"/>
      <p:bold r:id="rId46"/>
      <p:italic r:id="rId47"/>
      <p:boldItalic r:id="rId48"/>
    </p:embeddedFont>
    <p:embeddedFont>
      <p:font typeface="Inter Medium"/>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ABAA05-8A97-404C-8F48-A3E3CA0C9C26}">
  <a:tblStyle styleId="{94ABAA05-8A97-404C-8F48-A3E3CA0C9C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italic.fntdata"/><Relationship Id="rId42" Type="http://schemas.openxmlformats.org/officeDocument/2006/relationships/font" Target="fonts/RussoOne-regular.fntdata"/><Relationship Id="rId41" Type="http://schemas.openxmlformats.org/officeDocument/2006/relationships/font" Target="fonts/MontserratMedium-boldItalic.fntdata"/><Relationship Id="rId44" Type="http://schemas.openxmlformats.org/officeDocument/2006/relationships/font" Target="fonts/InterExtraBold-boldItalic.fntdata"/><Relationship Id="rId43" Type="http://schemas.openxmlformats.org/officeDocument/2006/relationships/font" Target="fonts/InterExtraBold-bold.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Inter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nterSemiBold-bold.fntdata"/><Relationship Id="rId30" Type="http://schemas.openxmlformats.org/officeDocument/2006/relationships/font" Target="fonts/InterSemiBold-regular.fntdata"/><Relationship Id="rId33" Type="http://schemas.openxmlformats.org/officeDocument/2006/relationships/font" Target="fonts/InterSemiBold-boldItalic.fntdata"/><Relationship Id="rId32" Type="http://schemas.openxmlformats.org/officeDocument/2006/relationships/font" Target="fonts/InterSemiBold-italic.fntdata"/><Relationship Id="rId35" Type="http://schemas.openxmlformats.org/officeDocument/2006/relationships/font" Target="fonts/Inter-bold.fntdata"/><Relationship Id="rId34" Type="http://schemas.openxmlformats.org/officeDocument/2006/relationships/font" Target="fonts/Inter-regular.fntdata"/><Relationship Id="rId37" Type="http://schemas.openxmlformats.org/officeDocument/2006/relationships/font" Target="fonts/Inter-boldItalic.fntdata"/><Relationship Id="rId36" Type="http://schemas.openxmlformats.org/officeDocument/2006/relationships/font" Target="fonts/Inter-italic.fntdata"/><Relationship Id="rId39" Type="http://schemas.openxmlformats.org/officeDocument/2006/relationships/font" Target="fonts/MontserratMedium-bold.fntdata"/><Relationship Id="rId38" Type="http://schemas.openxmlformats.org/officeDocument/2006/relationships/font" Target="fonts/MontserratMedium-regular.fntdata"/><Relationship Id="rId20" Type="http://schemas.openxmlformats.org/officeDocument/2006/relationships/slide" Target="slides/slide13.xml"/><Relationship Id="rId22" Type="http://schemas.openxmlformats.org/officeDocument/2006/relationships/font" Target="fonts/MontserratSemiBold-regular.fntdata"/><Relationship Id="rId21" Type="http://schemas.openxmlformats.org/officeDocument/2006/relationships/slide" Target="slides/slide14.xml"/><Relationship Id="rId24" Type="http://schemas.openxmlformats.org/officeDocument/2006/relationships/font" Target="fonts/MontserratSemiBold-italic.fntdata"/><Relationship Id="rId23" Type="http://schemas.openxmlformats.org/officeDocument/2006/relationships/font" Target="fonts/MontserratSemiBold-bold.fntdata"/><Relationship Id="rId26" Type="http://schemas.openxmlformats.org/officeDocument/2006/relationships/font" Target="fonts/Roboto-regular.fntdata"/><Relationship Id="rId25" Type="http://schemas.openxmlformats.org/officeDocument/2006/relationships/font" Target="fonts/MontserratSemiBold-boldItalic.fntdata"/><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51" Type="http://schemas.openxmlformats.org/officeDocument/2006/relationships/font" Target="fonts/InterMedium-italic.fntdata"/><Relationship Id="rId50" Type="http://schemas.openxmlformats.org/officeDocument/2006/relationships/font" Target="fonts/InterMedium-bold.fntdata"/><Relationship Id="rId52" Type="http://schemas.openxmlformats.org/officeDocument/2006/relationships/font" Target="fonts/InterMedium-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ebaa8a68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ebaa8a68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n"/>
              <a:t>I don’t think I need to talk about the popularity of American football to everyone here, but do you know there are estimated 1.2 M football related injuries reported every year, some of which include severe lower body injury and brain injuries including CTE Chronic Traumatic Encephalopathy. Due to the severe contact nature of the sport, football has become one of the most injury prone sports in the country. This is why it very important to understand factors related to the origin of the injuries and to help mitigate them to improve player safety and career longevity.</a:t>
            </a:r>
            <a:endParaRPr/>
          </a:p>
          <a:p>
            <a:pPr indent="0" lvl="0" marL="0" rtl="0" algn="l">
              <a:lnSpc>
                <a:spcPct val="125454"/>
              </a:lnSpc>
              <a:spcBef>
                <a:spcPts val="800"/>
              </a:spcBef>
              <a:spcAft>
                <a:spcPts val="0"/>
              </a:spcAft>
              <a:buClr>
                <a:schemeClr val="dk1"/>
              </a:buClr>
              <a:buSzPts val="1100"/>
              <a:buFont typeface="Arial"/>
              <a:buNone/>
            </a:pPr>
            <a:r>
              <a:rPr lang="en"/>
              <a:t>Hello everyone,</a:t>
            </a:r>
            <a:endParaRPr/>
          </a:p>
          <a:p>
            <a:pPr indent="0" lvl="0" marL="0" rtl="0" algn="l">
              <a:lnSpc>
                <a:spcPct val="125454"/>
              </a:lnSpc>
              <a:spcBef>
                <a:spcPts val="800"/>
              </a:spcBef>
              <a:spcAft>
                <a:spcPts val="0"/>
              </a:spcAft>
              <a:buClr>
                <a:schemeClr val="dk1"/>
              </a:buClr>
              <a:buSzPts val="1100"/>
              <a:buFont typeface="Arial"/>
              <a:buNone/>
            </a:pPr>
            <a:r>
              <a:rPr lang="en"/>
              <a:t>My name is Saswata Chakraborty, and I am representing Team 7. Our topic of discussion today is on National Football League Injury and Draft  Success Prediction. Joining me in this presentation today are my team members, Kelly He, Philip Rex Peters, Samuel Williamson, Tinkle Jain.  </a:t>
            </a:r>
            <a:endParaRPr/>
          </a:p>
          <a:p>
            <a:pPr indent="0" lvl="0" marL="0" rtl="0" algn="l">
              <a:spcBef>
                <a:spcPts val="800"/>
              </a:spcBef>
              <a:spcAft>
                <a:spcPts val="0"/>
              </a:spcAft>
              <a:buNone/>
            </a:pPr>
            <a:r>
              <a:rPr lang="en"/>
              <a:t>Next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ebaa8a68b_3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2ebaa8a68b_3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Key Reasons for Using a Neural Network: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High-Dimensional Input Handling:</a:t>
            </a:r>
            <a:r>
              <a:rPr lang="en">
                <a:solidFill>
                  <a:schemeClr val="dk1"/>
                </a:solidFill>
              </a:rPr>
              <a:t> With </a:t>
            </a:r>
            <a:r>
              <a:rPr b="1" lang="en">
                <a:solidFill>
                  <a:schemeClr val="dk1"/>
                </a:solidFill>
              </a:rPr>
              <a:t>120+ features</a:t>
            </a:r>
            <a:r>
              <a:rPr lang="en">
                <a:solidFill>
                  <a:schemeClr val="dk1"/>
                </a:solidFill>
              </a:rPr>
              <a:t>, a neural network can process large amounts of structured data effectively.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Non-Linear Relationships:</a:t>
            </a:r>
            <a:r>
              <a:rPr lang="en">
                <a:solidFill>
                  <a:schemeClr val="dk1"/>
                </a:solidFill>
              </a:rPr>
              <a:t> Draft position depends on multiple factors like </a:t>
            </a:r>
            <a:r>
              <a:rPr b="1" lang="en">
                <a:solidFill>
                  <a:schemeClr val="dk1"/>
                </a:solidFill>
              </a:rPr>
              <a:t>speed, strength, experience, and team needs</a:t>
            </a:r>
            <a:r>
              <a:rPr lang="en">
                <a:solidFill>
                  <a:schemeClr val="dk1"/>
                </a:solidFill>
              </a:rPr>
              <a:t>, which interact in non-obvious ways that neural networks can learn.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Feature Interactions:</a:t>
            </a:r>
            <a:r>
              <a:rPr lang="en">
                <a:solidFill>
                  <a:schemeClr val="dk1"/>
                </a:solidFill>
              </a:rPr>
              <a:t> The model can automatically learn </a:t>
            </a:r>
            <a:r>
              <a:rPr b="1" lang="en">
                <a:solidFill>
                  <a:schemeClr val="dk1"/>
                </a:solidFill>
              </a:rPr>
              <a:t>how different metrics combine</a:t>
            </a:r>
            <a:r>
              <a:rPr lang="en">
                <a:solidFill>
                  <a:schemeClr val="dk1"/>
                </a:solidFill>
              </a:rPr>
              <a:t> to influence draft stock (e.g., a quarterback's arm strength vs. a lineman's weight).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ebaa8a68b_3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2ebaa8a68b_3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120 input features</a:t>
            </a:r>
            <a:r>
              <a:rPr lang="en">
                <a:solidFill>
                  <a:schemeClr val="dk1"/>
                </a:solidFill>
              </a:rPr>
              <a:t> → </a:t>
            </a:r>
            <a:r>
              <a:rPr b="1" lang="en">
                <a:solidFill>
                  <a:schemeClr val="dk1"/>
                </a:solidFill>
              </a:rPr>
              <a:t>15 neurons</a:t>
            </a:r>
            <a:r>
              <a:rPr lang="en">
                <a:solidFill>
                  <a:schemeClr val="dk1"/>
                </a:solidFill>
              </a:rPr>
              <a:t> (Layer 1) → </a:t>
            </a:r>
            <a:r>
              <a:rPr b="1" lang="en">
                <a:solidFill>
                  <a:schemeClr val="dk1"/>
                </a:solidFill>
              </a:rPr>
              <a:t>15 neurons</a:t>
            </a:r>
            <a:r>
              <a:rPr lang="en">
                <a:solidFill>
                  <a:schemeClr val="dk1"/>
                </a:solidFill>
              </a:rPr>
              <a:t> (Layer 2) → </a:t>
            </a:r>
            <a:r>
              <a:rPr b="1" lang="en">
                <a:solidFill>
                  <a:schemeClr val="dk1"/>
                </a:solidFill>
              </a:rPr>
              <a:t>1 output neuron</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Uses </a:t>
            </a:r>
            <a:r>
              <a:rPr b="1" lang="en">
                <a:solidFill>
                  <a:schemeClr val="dk1"/>
                </a:solidFill>
              </a:rPr>
              <a:t>ReLU activation</a:t>
            </a:r>
            <a:r>
              <a:rPr lang="en">
                <a:solidFill>
                  <a:schemeClr val="dk1"/>
                </a:solidFill>
              </a:rPr>
              <a:t> for hidden layers and </a:t>
            </a:r>
            <a:r>
              <a:rPr b="1" lang="en">
                <a:solidFill>
                  <a:schemeClr val="dk1"/>
                </a:solidFill>
              </a:rPr>
              <a:t>Sigmoid activation</a:t>
            </a:r>
            <a:r>
              <a:rPr lang="en">
                <a:solidFill>
                  <a:schemeClr val="dk1"/>
                </a:solidFill>
              </a:rPr>
              <a:t> for the output layer.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Accuracy Increases, Loss Decreases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model is </a:t>
            </a:r>
            <a:r>
              <a:rPr b="1" lang="en">
                <a:solidFill>
                  <a:schemeClr val="dk1"/>
                </a:solidFill>
              </a:rPr>
              <a:t>correctly adjusting</a:t>
            </a:r>
            <a:r>
              <a:rPr lang="en">
                <a:solidFill>
                  <a:schemeClr val="dk1"/>
                </a:solidFill>
              </a:rPr>
              <a:t> its weights during training.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is </a:t>
            </a:r>
            <a:r>
              <a:rPr b="1" lang="en">
                <a:solidFill>
                  <a:schemeClr val="dk1"/>
                </a:solidFill>
              </a:rPr>
              <a:t>minimizing the error</a:t>
            </a:r>
            <a:r>
              <a:rPr lang="en">
                <a:solidFill>
                  <a:schemeClr val="dk1"/>
                </a:solidFill>
              </a:rPr>
              <a:t> between predictions and actual values (lower loss).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More correct predictions over time result in </a:t>
            </a:r>
            <a:r>
              <a:rPr b="1" lang="en">
                <a:solidFill>
                  <a:schemeClr val="dk1"/>
                </a:solidFill>
              </a:rPr>
              <a:t>increasing accuracy</a:t>
            </a:r>
            <a:r>
              <a:rPr lang="en">
                <a:solidFill>
                  <a:schemeClr val="dk1"/>
                </a:solidFill>
              </a:rPr>
              <a:t>.</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Ultimately, on the test set, the model achieved an </a:t>
            </a:r>
            <a:r>
              <a:rPr b="1" lang="en">
                <a:solidFill>
                  <a:schemeClr val="dk1"/>
                </a:solidFill>
              </a:rPr>
              <a:t>accuracy of 77.87%</a:t>
            </a:r>
            <a:r>
              <a:rPr lang="en">
                <a:solidFill>
                  <a:schemeClr val="dk1"/>
                </a:solidFill>
              </a:rPr>
              <a:t>, meaning it correctly predicted draft success approximately </a:t>
            </a:r>
            <a:r>
              <a:rPr b="1" lang="en">
                <a:solidFill>
                  <a:schemeClr val="dk1"/>
                </a:solidFill>
              </a:rPr>
              <a:t>78% of the time</a:t>
            </a:r>
            <a:r>
              <a:rPr lang="en">
                <a:solidFill>
                  <a:schemeClr val="dk1"/>
                </a:solidFill>
              </a:rPr>
              <a:t>, while the </a:t>
            </a:r>
            <a:r>
              <a:rPr b="1" lang="en">
                <a:solidFill>
                  <a:schemeClr val="dk1"/>
                </a:solidFill>
              </a:rPr>
              <a:t>loss of 0.5256</a:t>
            </a:r>
            <a:r>
              <a:rPr lang="en">
                <a:solidFill>
                  <a:schemeClr val="dk1"/>
                </a:solidFill>
              </a:rPr>
              <a:t> indicates the average error in its predictions based on the chosen loss function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ec0160c6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2ec0160c6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running our Draft Prediction model, we wanted to see what factors contributed most to </a:t>
            </a:r>
            <a:r>
              <a:rPr lang="en"/>
              <a:t>the</a:t>
            </a:r>
            <a:r>
              <a:rPr lang="en"/>
              <a:t> accuracy of the model like we were able to do with the feature_importances code usable with Random Forest models. We did some online research, and found a new import package called shap, which is a game theory approach to explaining the output of a ML model. This import package found that bench press reps, broad jump, and height were most critical in determining if a </a:t>
            </a:r>
            <a:r>
              <a:rPr lang="en"/>
              <a:t>player would be drafted or not.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ebaa8a68b_3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ebaa8a68b_3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Machine learning models proved to be effective in predicting injuries and draft </a:t>
            </a:r>
            <a:r>
              <a:rPr lang="en"/>
              <a:t>results</a:t>
            </a:r>
            <a:r>
              <a:rPr lang="en"/>
              <a:t> with the data we found, and were able to show us what factors contributed more heavily to an injury occurring or a player being drafted. Being able to predict outcomes is huge in sports, whether it be for players to stay safe, for coaches to have better strategy, for GM’s building better rosters, or for sportsbooks and bettors to have an edge in sports betting. Our project shows the beginning of what is possible with ML in the sports landscape, but is just the tip of the iceberg.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2ebaa8a68b_3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2ebaa8a68b_3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ebaa8a68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2ebaa8a68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n"/>
              <a:t>Our project involved addressing two important aspects of NFL, first was on player injury and second was around drafting. For the first one, our goal was to analyze historical data to find patterns and factors that contribute to player injury and then build a predictive model that would help assess player injury likelihood, resulting in improved player safety and management. </a:t>
            </a:r>
            <a:endParaRPr/>
          </a:p>
          <a:p>
            <a:pPr indent="0" lvl="0" marL="0" rtl="0" algn="l">
              <a:lnSpc>
                <a:spcPct val="125454"/>
              </a:lnSpc>
              <a:spcBef>
                <a:spcPts val="800"/>
              </a:spcBef>
              <a:spcAft>
                <a:spcPts val="0"/>
              </a:spcAft>
              <a:buClr>
                <a:schemeClr val="dk1"/>
              </a:buClr>
              <a:buSzPts val="1100"/>
              <a:buFont typeface="Arial"/>
              <a:buNone/>
            </a:pPr>
            <a:r>
              <a:rPr lang="en"/>
              <a:t>Our goal for player drafting also followed similar strategy in which we analyzed historical data and build predictive models enabling improved player selection process based on performance and player longevity. I will now give the floor to Kelly to share the next part. </a:t>
            </a:r>
            <a:endParaRPr/>
          </a:p>
          <a:p>
            <a:pPr indent="0" lvl="0" marL="0" rtl="0" algn="l">
              <a:spcBef>
                <a:spcPts val="8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ebaa8a68b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ebaa8a68b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machine learning to predict likeliness of injury and draft to optimize performance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ebaa8a68b_3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2ebaa8a68b_3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Players execute intensive drills to showcase their athletic ability testing speed, agility and reaction time. These activities include [  ] and create great risk for injury, which could hinder the career of a prospective college athlete or jeapordize their health. To help minimize risk of injury, our team built a machine learning model to identify patterns</a:t>
            </a:r>
            <a:r>
              <a:rPr lang="en"/>
              <a:t> and predict the severity of risk based on player stats. Doing so not only benefits the athlete in safety measures, but also contributes to greater chance at draft success.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ebaa8a68b_3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2ebaa8a68b_3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three data sources from Kaggle. Mostly focuses on lower body injuries that occur.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ebaa8a68b_3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2ebaa8a68b_3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Thank you Kelly! As Kelly mentioned Injury prevention is a critical concern in the NFL . </a:t>
            </a:r>
            <a:r>
              <a:rPr lang="en">
                <a:solidFill>
                  <a:srgbClr val="222222"/>
                </a:solidFill>
              </a:rPr>
              <a:t>A lot of factors influence the risk factor in an injury. The given dataset helped us to analyze the playing conditions like field type, weather, and temperature along with the various plays of every single player along with their movements, position, turf, speed etc. </a:t>
            </a:r>
            <a:r>
              <a:rPr lang="en">
                <a:solidFill>
                  <a:schemeClr val="dk1"/>
                </a:solidFill>
              </a:rPr>
              <a:t>Through our analysis, we identified key risk factors, including player position, workload, and game conditions. We found that high-impact plays, frequent gameplay without sufficient recovery, and specific movement patterns increase injury risk. By understanding these trends, teams can implement better training, load management, and recovery strategies to minimize injuries and enhance player longevity.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2ebaa8a68b_3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2ebaa8a68b_3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rgbClr val="222222"/>
                </a:solidFill>
              </a:rPr>
              <a:t> Our Classifier takes into account all these factors to predict about the body part most likely to be injured so that the players can take prior measures in order to prevent it. </a:t>
            </a:r>
            <a:r>
              <a:rPr lang="en">
                <a:solidFill>
                  <a:schemeClr val="dk1"/>
                </a:solidFill>
              </a:rPr>
              <a:t>To predict injuries, we developed machine learning models using historical game and injury data. The process began with data preprocessing—cleaning missing values, feature selection. We tested  Logistic Regression and Random Forest model to determine the best balance of accuracy, precision, and recall. Among them, Random Forest proved to be the most effective in predicting injuries due to its ability to capture complex patterns in the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By training these models on past injury patterns, we can estimate the likelihood of injuries occurring in real-time scenarios, helping teams take preventive measures before an injury happens.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ebaa8a68b_3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ebaa8a68b_3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we compared </a:t>
            </a:r>
            <a:r>
              <a:rPr b="1" lang="en">
                <a:solidFill>
                  <a:schemeClr val="dk1"/>
                </a:solidFill>
              </a:rPr>
              <a:t>Logistic Regression</a:t>
            </a:r>
            <a:r>
              <a:rPr lang="en">
                <a:solidFill>
                  <a:schemeClr val="dk1"/>
                </a:solidFill>
              </a:rPr>
              <a:t> and </a:t>
            </a:r>
            <a:r>
              <a:rPr b="1" lang="en">
                <a:solidFill>
                  <a:schemeClr val="dk1"/>
                </a:solidFill>
              </a:rPr>
              <a:t>Random Forest</a:t>
            </a:r>
            <a:r>
              <a:rPr lang="en">
                <a:solidFill>
                  <a:schemeClr val="dk1"/>
                </a:solidFill>
              </a:rPr>
              <a:t>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Logistic Regression is a simple, interpretable model, but its performance is suboptimal.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Misclassifications: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Many "Knee" injuries were predicted as "Ankle."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"Foot" and "Toes" injuries have moderate misclassification.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Conclusion:</a:t>
            </a:r>
            <a:r>
              <a:rPr lang="en">
                <a:solidFill>
                  <a:schemeClr val="dk1"/>
                </a:solidFill>
              </a:rPr>
              <a:t> Logistic Regression struggles with complex injury classification.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Whereas Random Forest Model</a:t>
            </a:r>
            <a:endParaRPr b="1" sz="1200">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more robust, ensemble-based method that handles nonlinear patterns well.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Key Improvements: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More accurate predictions across all injury categories.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 misclassification in "Knee" injuries.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Better performance for "Ankle" and "Foot" injuries.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Conclusion:</a:t>
            </a:r>
            <a:r>
              <a:rPr lang="en">
                <a:solidFill>
                  <a:schemeClr val="dk1"/>
                </a:solidFill>
              </a:rPr>
              <a:t> Random Forest significantly outperforms Logistic Regression.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And is </a:t>
            </a:r>
            <a:r>
              <a:rPr b="1" lang="en">
                <a:solidFill>
                  <a:schemeClr val="dk1"/>
                </a:solidFill>
              </a:rPr>
              <a:t>better choice</a:t>
            </a:r>
            <a:r>
              <a:rPr lang="en">
                <a:solidFill>
                  <a:schemeClr val="dk1"/>
                </a:solidFill>
              </a:rPr>
              <a:t> for this task due to its improved accuracy.</a:t>
            </a:r>
            <a:endParaRPr>
              <a:solidFill>
                <a:schemeClr val="dk1"/>
              </a:solidFill>
            </a:endParaRPr>
          </a:p>
          <a:p>
            <a:pPr indent="0" lvl="0" marL="342900" rtl="0" algn="l">
              <a:lnSpc>
                <a:spcPct val="115000"/>
              </a:lnSpc>
              <a:spcBef>
                <a:spcPts val="0"/>
              </a:spcBef>
              <a:spcAft>
                <a:spcPts val="0"/>
              </a:spcAft>
              <a:buClr>
                <a:schemeClr val="dk1"/>
              </a:buClr>
              <a:buSzPts val="1100"/>
              <a:buFont typeface="Arial"/>
              <a:buNone/>
            </a:pPr>
            <a:r>
              <a:rPr lang="en">
                <a:solidFill>
                  <a:schemeClr val="dk1"/>
                </a:solidFill>
              </a:rPr>
              <a:t>Passing on to Philip for discussing drafting</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2ebaa8a68b_3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2ebaa8a68b_3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7" name="Google Shape;8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8" name="Google Shape;9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9" name="Google Shape;9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6" name="Google Shape;10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4" name="Google Shape;11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5" name="Google Shape;11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2" name="Google Shape;12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sz="1400">
                <a:solidFill>
                  <a:schemeClr val="dk2"/>
                </a:solidFill>
              </a:defRPr>
            </a:lvl2pPr>
            <a:lvl3pPr indent="-317500" lvl="2" marL="1371600">
              <a:lnSpc>
                <a:spcPct val="115000"/>
              </a:lnSpc>
              <a:spcBef>
                <a:spcPts val="0"/>
              </a:spcBef>
              <a:spcAft>
                <a:spcPts val="0"/>
              </a:spcAft>
              <a:buClr>
                <a:schemeClr val="dk2"/>
              </a:buClr>
              <a:buSzPts val="1400"/>
              <a:buChar char="■"/>
              <a:defRPr sz="1400">
                <a:solidFill>
                  <a:schemeClr val="dk2"/>
                </a:solidFill>
              </a:defRPr>
            </a:lvl3pPr>
            <a:lvl4pPr indent="-317500" lvl="3" marL="1828800">
              <a:lnSpc>
                <a:spcPct val="115000"/>
              </a:lnSpc>
              <a:spcBef>
                <a:spcPts val="0"/>
              </a:spcBef>
              <a:spcAft>
                <a:spcPts val="0"/>
              </a:spcAft>
              <a:buClr>
                <a:schemeClr val="dk2"/>
              </a:buClr>
              <a:buSzPts val="1400"/>
              <a:buChar char="●"/>
              <a:defRPr sz="1400">
                <a:solidFill>
                  <a:schemeClr val="dk2"/>
                </a:solidFill>
              </a:defRPr>
            </a:lvl4pPr>
            <a:lvl5pPr indent="-317500" lvl="4" marL="2286000">
              <a:lnSpc>
                <a:spcPct val="115000"/>
              </a:lnSpc>
              <a:spcBef>
                <a:spcPts val="0"/>
              </a:spcBef>
              <a:spcAft>
                <a:spcPts val="0"/>
              </a:spcAft>
              <a:buClr>
                <a:schemeClr val="dk2"/>
              </a:buClr>
              <a:buSzPts val="1400"/>
              <a:buChar char="○"/>
              <a:defRPr sz="1400">
                <a:solidFill>
                  <a:schemeClr val="dk2"/>
                </a:solidFill>
              </a:defRPr>
            </a:lvl5pPr>
            <a:lvl6pPr indent="-317500" lvl="5" marL="2743200">
              <a:lnSpc>
                <a:spcPct val="115000"/>
              </a:lnSpc>
              <a:spcBef>
                <a:spcPts val="0"/>
              </a:spcBef>
              <a:spcAft>
                <a:spcPts val="0"/>
              </a:spcAft>
              <a:buClr>
                <a:schemeClr val="dk2"/>
              </a:buClr>
              <a:buSzPts val="1400"/>
              <a:buChar char="■"/>
              <a:defRPr sz="1400">
                <a:solidFill>
                  <a:schemeClr val="dk2"/>
                </a:solidFill>
              </a:defRPr>
            </a:lvl6pPr>
            <a:lvl7pPr indent="-317500" lvl="6" marL="3200400">
              <a:lnSpc>
                <a:spcPct val="115000"/>
              </a:lnSpc>
              <a:spcBef>
                <a:spcPts val="0"/>
              </a:spcBef>
              <a:spcAft>
                <a:spcPts val="0"/>
              </a:spcAft>
              <a:buClr>
                <a:schemeClr val="dk2"/>
              </a:buClr>
              <a:buSzPts val="1400"/>
              <a:buChar char="●"/>
              <a:defRPr sz="1400">
                <a:solidFill>
                  <a:schemeClr val="dk2"/>
                </a:solidFill>
              </a:defRPr>
            </a:lvl7pPr>
            <a:lvl8pPr indent="-317500" lvl="7" marL="3657600">
              <a:lnSpc>
                <a:spcPct val="115000"/>
              </a:lnSpc>
              <a:spcBef>
                <a:spcPts val="0"/>
              </a:spcBef>
              <a:spcAft>
                <a:spcPts val="0"/>
              </a:spcAft>
              <a:buClr>
                <a:schemeClr val="dk2"/>
              </a:buClr>
              <a:buSzPts val="1400"/>
              <a:buChar char="○"/>
              <a:defRPr sz="1400">
                <a:solidFill>
                  <a:schemeClr val="dk2"/>
                </a:solidFill>
              </a:defRPr>
            </a:lvl8pPr>
            <a:lvl9pPr indent="-317500" lvl="8" marL="4114800">
              <a:lnSpc>
                <a:spcPct val="115000"/>
              </a:lnSpc>
              <a:spcBef>
                <a:spcPts val="0"/>
              </a:spcBef>
              <a:spcAft>
                <a:spcPts val="0"/>
              </a:spcAft>
              <a:buClr>
                <a:schemeClr val="dk2"/>
              </a:buClr>
              <a:buSzPts val="1400"/>
              <a:buChar char="■"/>
              <a:defRPr sz="1400">
                <a:solidFill>
                  <a:schemeClr val="dk2"/>
                </a:solidFill>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3D4"/>
        </a:solidFill>
      </p:bgPr>
    </p:bg>
    <p:spTree>
      <p:nvGrpSpPr>
        <p:cNvPr id="129" name="Shape 129"/>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540000" y="1380275"/>
            <a:ext cx="2778388" cy="2154340"/>
          </a:xfrm>
          <a:prstGeom prst="rect">
            <a:avLst/>
          </a:prstGeom>
          <a:noFill/>
          <a:ln>
            <a:noFill/>
          </a:ln>
        </p:spPr>
      </p:pic>
      <p:pic>
        <p:nvPicPr>
          <p:cNvPr id="131" name="Google Shape;131;p25"/>
          <p:cNvPicPr preferRelativeResize="0"/>
          <p:nvPr/>
        </p:nvPicPr>
        <p:blipFill>
          <a:blip r:embed="rId4">
            <a:alphaModFix/>
          </a:blip>
          <a:stretch>
            <a:fillRect/>
          </a:stretch>
        </p:blipFill>
        <p:spPr>
          <a:xfrm flipH="1">
            <a:off x="5354488" y="2184793"/>
            <a:ext cx="3789512" cy="2958706"/>
          </a:xfrm>
          <a:prstGeom prst="rect">
            <a:avLst/>
          </a:prstGeom>
          <a:noFill/>
          <a:ln>
            <a:noFill/>
          </a:ln>
        </p:spPr>
      </p:pic>
      <p:sp>
        <p:nvSpPr>
          <p:cNvPr id="132" name="Google Shape;132;p25"/>
          <p:cNvSpPr txBox="1"/>
          <p:nvPr/>
        </p:nvSpPr>
        <p:spPr>
          <a:xfrm>
            <a:off x="896550" y="1380275"/>
            <a:ext cx="7350900" cy="1446900"/>
          </a:xfrm>
          <a:prstGeom prst="rect">
            <a:avLst/>
          </a:prstGeom>
          <a:noFill/>
          <a:ln>
            <a:noFill/>
          </a:ln>
        </p:spPr>
        <p:txBody>
          <a:bodyPr anchorCtr="0" anchor="t" bIns="45725" lIns="45725" spcFirstLastPara="1" rIns="45725" wrap="square" tIns="45725">
            <a:spAutoFit/>
          </a:bodyPr>
          <a:lstStyle/>
          <a:p>
            <a:pPr indent="0" lvl="0" marL="0" rtl="0" algn="l">
              <a:lnSpc>
                <a:spcPct val="80000"/>
              </a:lnSpc>
              <a:spcBef>
                <a:spcPts val="0"/>
              </a:spcBef>
              <a:spcAft>
                <a:spcPts val="0"/>
              </a:spcAft>
              <a:buNone/>
            </a:pPr>
            <a:r>
              <a:rPr lang="en" sz="5500">
                <a:solidFill>
                  <a:srgbClr val="3D6841"/>
                </a:solidFill>
                <a:latin typeface="Russo One"/>
                <a:ea typeface="Russo One"/>
                <a:cs typeface="Russo One"/>
                <a:sym typeface="Russo One"/>
              </a:rPr>
              <a:t>NFL Injury and Draft Success Prediction</a:t>
            </a:r>
            <a:endParaRPr sz="5500">
              <a:solidFill>
                <a:srgbClr val="3D6841"/>
              </a:solidFill>
              <a:latin typeface="Russo One"/>
              <a:ea typeface="Russo One"/>
              <a:cs typeface="Russo One"/>
              <a:sym typeface="Russo One"/>
            </a:endParaRPr>
          </a:p>
        </p:txBody>
      </p:sp>
      <p:pic>
        <p:nvPicPr>
          <p:cNvPr id="133" name="Google Shape;133;p25"/>
          <p:cNvPicPr preferRelativeResize="0"/>
          <p:nvPr/>
        </p:nvPicPr>
        <p:blipFill>
          <a:blip r:embed="rId5">
            <a:alphaModFix/>
          </a:blip>
          <a:stretch>
            <a:fillRect/>
          </a:stretch>
        </p:blipFill>
        <p:spPr>
          <a:xfrm>
            <a:off x="6961850" y="539997"/>
            <a:ext cx="869238" cy="825511"/>
          </a:xfrm>
          <a:prstGeom prst="rect">
            <a:avLst/>
          </a:prstGeom>
          <a:noFill/>
          <a:ln>
            <a:noFill/>
          </a:ln>
        </p:spPr>
      </p:pic>
      <p:pic>
        <p:nvPicPr>
          <p:cNvPr id="134" name="Google Shape;134;p25"/>
          <p:cNvPicPr preferRelativeResize="0"/>
          <p:nvPr/>
        </p:nvPicPr>
        <p:blipFill>
          <a:blip r:embed="rId6">
            <a:alphaModFix/>
          </a:blip>
          <a:stretch>
            <a:fillRect/>
          </a:stretch>
        </p:blipFill>
        <p:spPr>
          <a:xfrm rot="5400000">
            <a:off x="1324580" y="4277864"/>
            <a:ext cx="1679391" cy="1595749"/>
          </a:xfrm>
          <a:prstGeom prst="rect">
            <a:avLst/>
          </a:prstGeom>
          <a:noFill/>
          <a:ln>
            <a:noFill/>
          </a:ln>
        </p:spPr>
      </p:pic>
      <p:sp>
        <p:nvSpPr>
          <p:cNvPr id="135" name="Google Shape;135;p25"/>
          <p:cNvSpPr txBox="1"/>
          <p:nvPr/>
        </p:nvSpPr>
        <p:spPr>
          <a:xfrm>
            <a:off x="896550" y="3534625"/>
            <a:ext cx="7350900" cy="634200"/>
          </a:xfrm>
          <a:prstGeom prst="rect">
            <a:avLst/>
          </a:prstGeom>
          <a:noFill/>
          <a:ln>
            <a:noFill/>
          </a:ln>
        </p:spPr>
        <p:txBody>
          <a:bodyPr anchorCtr="0" anchor="t" bIns="45725" lIns="45725" spcFirstLastPara="1" rIns="45725" wrap="square" tIns="45725">
            <a:spAutoFit/>
          </a:bodyPr>
          <a:lstStyle/>
          <a:p>
            <a:pPr indent="0" lvl="0" marL="0" rtl="0" algn="l">
              <a:lnSpc>
                <a:spcPct val="80000"/>
              </a:lnSpc>
              <a:spcBef>
                <a:spcPts val="0"/>
              </a:spcBef>
              <a:spcAft>
                <a:spcPts val="0"/>
              </a:spcAft>
              <a:buNone/>
            </a:pPr>
            <a:r>
              <a:rPr lang="en" sz="2200">
                <a:solidFill>
                  <a:srgbClr val="3D6841"/>
                </a:solidFill>
                <a:latin typeface="Inter Medium"/>
                <a:ea typeface="Inter Medium"/>
                <a:cs typeface="Inter Medium"/>
                <a:sym typeface="Inter Medium"/>
              </a:rPr>
              <a:t>Kelly He, Philip Rex Peters, Samuel Williamson, Tinkle Jain, Saswata Chakraborty</a:t>
            </a:r>
            <a:endParaRPr sz="2200">
              <a:solidFill>
                <a:srgbClr val="3D6841"/>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270" name="Shape 270"/>
        <p:cNvGrpSpPr/>
        <p:nvPr/>
      </p:nvGrpSpPr>
      <p:grpSpPr>
        <a:xfrm>
          <a:off x="0" y="0"/>
          <a:ext cx="0" cy="0"/>
          <a:chOff x="0" y="0"/>
          <a:chExt cx="0" cy="0"/>
        </a:xfrm>
      </p:grpSpPr>
      <p:grpSp>
        <p:nvGrpSpPr>
          <p:cNvPr id="271" name="Google Shape;271;p34"/>
          <p:cNvGrpSpPr/>
          <p:nvPr/>
        </p:nvGrpSpPr>
        <p:grpSpPr>
          <a:xfrm>
            <a:off x="7899675" y="0"/>
            <a:ext cx="761400" cy="778075"/>
            <a:chOff x="7899675" y="0"/>
            <a:chExt cx="761400" cy="778075"/>
          </a:xfrm>
        </p:grpSpPr>
        <p:grpSp>
          <p:nvGrpSpPr>
            <p:cNvPr id="272" name="Google Shape;272;p34"/>
            <p:cNvGrpSpPr/>
            <p:nvPr/>
          </p:nvGrpSpPr>
          <p:grpSpPr>
            <a:xfrm>
              <a:off x="7899675" y="0"/>
              <a:ext cx="761400" cy="778075"/>
              <a:chOff x="7899675" y="0"/>
              <a:chExt cx="761400" cy="778075"/>
            </a:xfrm>
          </p:grpSpPr>
          <p:sp>
            <p:nvSpPr>
              <p:cNvPr id="273" name="Google Shape;273;p34"/>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4"/>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5" name="Google Shape;275;p34"/>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6" name="Google Shape;276;p34"/>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PHILIP</a:t>
            </a:r>
            <a:endParaRPr>
              <a:solidFill>
                <a:schemeClr val="lt1"/>
              </a:solidFill>
              <a:latin typeface="Russo One"/>
              <a:ea typeface="Russo One"/>
              <a:cs typeface="Russo One"/>
              <a:sym typeface="Russo One"/>
            </a:endParaRPr>
          </a:p>
        </p:txBody>
      </p:sp>
      <p:sp>
        <p:nvSpPr>
          <p:cNvPr id="277" name="Google Shape;277;p34"/>
          <p:cNvSpPr txBox="1"/>
          <p:nvPr/>
        </p:nvSpPr>
        <p:spPr>
          <a:xfrm>
            <a:off x="668550" y="778075"/>
            <a:ext cx="7806900" cy="631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500">
                <a:solidFill>
                  <a:schemeClr val="lt1"/>
                </a:solidFill>
                <a:latin typeface="Russo One"/>
                <a:ea typeface="Russo One"/>
                <a:cs typeface="Russo One"/>
                <a:sym typeface="Russo One"/>
              </a:rPr>
              <a:t>DRAFTING</a:t>
            </a:r>
            <a:r>
              <a:rPr b="1" lang="en" sz="3500">
                <a:solidFill>
                  <a:schemeClr val="lt1"/>
                </a:solidFill>
                <a:latin typeface="Russo One"/>
                <a:ea typeface="Russo One"/>
                <a:cs typeface="Russo One"/>
                <a:sym typeface="Russo One"/>
              </a:rPr>
              <a:t> PREDICTION MODEL</a:t>
            </a:r>
            <a:endParaRPr b="1" sz="3500">
              <a:solidFill>
                <a:schemeClr val="lt1"/>
              </a:solidFill>
              <a:latin typeface="Russo One"/>
              <a:ea typeface="Russo One"/>
              <a:cs typeface="Russo One"/>
              <a:sym typeface="Russo One"/>
            </a:endParaRPr>
          </a:p>
        </p:txBody>
      </p:sp>
      <p:sp>
        <p:nvSpPr>
          <p:cNvPr id="278" name="Google Shape;278;p34"/>
          <p:cNvSpPr txBox="1"/>
          <p:nvPr/>
        </p:nvSpPr>
        <p:spPr>
          <a:xfrm>
            <a:off x="1741950" y="365550"/>
            <a:ext cx="56601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lt1"/>
                </a:solidFill>
                <a:latin typeface="Russo One"/>
                <a:ea typeface="Russo One"/>
                <a:cs typeface="Russo One"/>
                <a:sym typeface="Russo One"/>
              </a:rPr>
              <a:t>METHODOLOGIES FOR </a:t>
            </a:r>
            <a:endParaRPr sz="2900">
              <a:solidFill>
                <a:schemeClr val="lt1"/>
              </a:solidFill>
            </a:endParaRPr>
          </a:p>
        </p:txBody>
      </p:sp>
      <p:pic>
        <p:nvPicPr>
          <p:cNvPr id="279" name="Google Shape;279;p34"/>
          <p:cNvPicPr preferRelativeResize="0"/>
          <p:nvPr/>
        </p:nvPicPr>
        <p:blipFill rotWithShape="1">
          <a:blip r:embed="rId3">
            <a:alphaModFix/>
          </a:blip>
          <a:srcRect b="19097" l="68810" r="0" t="53921"/>
          <a:stretch/>
        </p:blipFill>
        <p:spPr>
          <a:xfrm>
            <a:off x="4025000" y="3681200"/>
            <a:ext cx="2711751" cy="1563900"/>
          </a:xfrm>
          <a:prstGeom prst="rect">
            <a:avLst/>
          </a:prstGeom>
          <a:noFill/>
          <a:ln>
            <a:noFill/>
          </a:ln>
        </p:spPr>
      </p:pic>
      <p:sp>
        <p:nvSpPr>
          <p:cNvPr id="280" name="Google Shape;280;p34"/>
          <p:cNvSpPr txBox="1"/>
          <p:nvPr/>
        </p:nvSpPr>
        <p:spPr>
          <a:xfrm>
            <a:off x="493875" y="1565775"/>
            <a:ext cx="2944200" cy="251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Inter Medium"/>
                <a:ea typeface="Inter Medium"/>
                <a:cs typeface="Inter Medium"/>
                <a:sym typeface="Inter Medium"/>
              </a:rPr>
              <a:t>Data Preprocessing</a:t>
            </a:r>
            <a:endParaRPr>
              <a:solidFill>
                <a:schemeClr val="lt1"/>
              </a:solidFill>
              <a:latin typeface="Inter Medium"/>
              <a:ea typeface="Inter Medium"/>
              <a:cs typeface="Inter Medium"/>
              <a:sym typeface="Inter Medium"/>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Cleaning</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Missing values </a:t>
            </a:r>
            <a:endParaRPr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Outliers</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Feature Engineering </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Selecting &amp; removing columns </a:t>
            </a:r>
            <a:endParaRPr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Binning</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One-Hot Encoding</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Get_dummies for non numerical data </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Scaling</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Normalize the values of features </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a:solidFill>
                <a:schemeClr val="lt1"/>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endParaRPr>
          </a:p>
        </p:txBody>
      </p:sp>
      <p:sp>
        <p:nvSpPr>
          <p:cNvPr id="281" name="Google Shape;281;p34"/>
          <p:cNvSpPr txBox="1"/>
          <p:nvPr/>
        </p:nvSpPr>
        <p:spPr>
          <a:xfrm>
            <a:off x="3575075" y="1565775"/>
            <a:ext cx="2944200" cy="251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Inter Medium"/>
                <a:ea typeface="Inter Medium"/>
                <a:cs typeface="Inter Medium"/>
                <a:sym typeface="Inter Medium"/>
              </a:rPr>
              <a:t>Machine Learning </a:t>
            </a:r>
            <a:endParaRPr>
              <a:solidFill>
                <a:schemeClr val="lt1"/>
              </a:solidFill>
              <a:latin typeface="Inter Medium"/>
              <a:ea typeface="Inter Medium"/>
              <a:cs typeface="Inter Medium"/>
              <a:sym typeface="Inter Medium"/>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Model Selection </a:t>
            </a:r>
            <a:endParaRPr b="1"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Model Training and Optimization</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Data splitting</a:t>
            </a:r>
            <a:endParaRPr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Model Tuning</a:t>
            </a:r>
            <a:endParaRPr sz="1100">
              <a:solidFill>
                <a:schemeClr val="lt1"/>
              </a:solidFill>
              <a:latin typeface="Inter"/>
              <a:ea typeface="Inter"/>
              <a:cs typeface="Inter"/>
              <a:sym typeface="Inter"/>
            </a:endParaRPr>
          </a:p>
          <a:p>
            <a:pPr indent="-298450" lvl="0" marL="457200" rtl="0" algn="l">
              <a:spcBef>
                <a:spcPts val="0"/>
              </a:spcBef>
              <a:spcAft>
                <a:spcPts val="0"/>
              </a:spcAft>
              <a:buClr>
                <a:schemeClr val="lt1"/>
              </a:buClr>
              <a:buSzPts val="1100"/>
              <a:buFont typeface="Inter"/>
              <a:buChar char="★"/>
            </a:pPr>
            <a:r>
              <a:rPr b="1" lang="en" sz="1100">
                <a:solidFill>
                  <a:schemeClr val="lt1"/>
                </a:solidFill>
                <a:latin typeface="Inter"/>
                <a:ea typeface="Inter"/>
                <a:cs typeface="Inter"/>
                <a:sym typeface="Inter"/>
              </a:rPr>
              <a:t>Model Evaluation</a:t>
            </a:r>
            <a:endParaRPr b="1"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Accuracy → Overall correctness</a:t>
            </a:r>
            <a:endParaRPr sz="1100">
              <a:solidFill>
                <a:schemeClr val="lt1"/>
              </a:solidFill>
              <a:latin typeface="Inter"/>
              <a:ea typeface="Inter"/>
              <a:cs typeface="Inter"/>
              <a:sym typeface="Inter"/>
            </a:endParaRPr>
          </a:p>
          <a:p>
            <a:pPr indent="-298450" lvl="1" marL="914400" rtl="0" algn="l">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Precision &amp; Recall → Important for imbalanced datasets</a:t>
            </a:r>
            <a:endParaRPr sz="1100">
              <a:solidFill>
                <a:schemeClr val="lt1"/>
              </a:solidFill>
              <a:latin typeface="Inter"/>
              <a:ea typeface="Inter"/>
              <a:cs typeface="Inter"/>
              <a:sym typeface="Inter"/>
            </a:endParaRPr>
          </a:p>
          <a:p>
            <a:pPr indent="0" lvl="0" marL="0" rtl="0" algn="l">
              <a:spcBef>
                <a:spcPts val="0"/>
              </a:spcBef>
              <a:spcAft>
                <a:spcPts val="0"/>
              </a:spcAft>
              <a:buNone/>
            </a:pPr>
            <a:r>
              <a:t/>
            </a:r>
            <a:endParaRPr sz="1100">
              <a:solidFill>
                <a:schemeClr val="lt1"/>
              </a:solidFill>
              <a:latin typeface="Inter"/>
              <a:ea typeface="Inter"/>
              <a:cs typeface="Inter"/>
              <a:sym typeface="Inter"/>
            </a:endParaRPr>
          </a:p>
          <a:p>
            <a:pPr indent="0" lvl="0" marL="0" rtl="0" algn="l">
              <a:spcBef>
                <a:spcPts val="0"/>
              </a:spcBef>
              <a:spcAft>
                <a:spcPts val="0"/>
              </a:spcAft>
              <a:buNone/>
            </a:pPr>
            <a:r>
              <a:t/>
            </a:r>
            <a:endParaRPr b="1" sz="1100">
              <a:solidFill>
                <a:schemeClr val="lt1"/>
              </a:solidFill>
              <a:latin typeface="Inter"/>
              <a:ea typeface="Inter"/>
              <a:cs typeface="Inter"/>
              <a:sym typeface="Inter"/>
            </a:endParaRPr>
          </a:p>
          <a:p>
            <a:pPr indent="0" lvl="0" marL="0" rtl="0" algn="l">
              <a:spcBef>
                <a:spcPts val="0"/>
              </a:spcBef>
              <a:spcAft>
                <a:spcPts val="0"/>
              </a:spcAft>
              <a:buNone/>
            </a:pPr>
            <a:r>
              <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a:solidFill>
                <a:schemeClr val="lt1"/>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endParaRPr>
          </a:p>
        </p:txBody>
      </p:sp>
      <p:pic>
        <p:nvPicPr>
          <p:cNvPr id="282" name="Google Shape;282;p34"/>
          <p:cNvPicPr preferRelativeResize="0"/>
          <p:nvPr/>
        </p:nvPicPr>
        <p:blipFill rotWithShape="1">
          <a:blip r:embed="rId4">
            <a:alphaModFix/>
          </a:blip>
          <a:srcRect b="0" l="238" r="238" t="0"/>
          <a:stretch/>
        </p:blipFill>
        <p:spPr>
          <a:xfrm>
            <a:off x="6656275" y="1898276"/>
            <a:ext cx="2544425" cy="3158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286" name="Shape 286"/>
        <p:cNvGrpSpPr/>
        <p:nvPr/>
      </p:nvGrpSpPr>
      <p:grpSpPr>
        <a:xfrm>
          <a:off x="0" y="0"/>
          <a:ext cx="0" cy="0"/>
          <a:chOff x="0" y="0"/>
          <a:chExt cx="0" cy="0"/>
        </a:xfrm>
      </p:grpSpPr>
      <p:grpSp>
        <p:nvGrpSpPr>
          <p:cNvPr id="287" name="Google Shape;287;p35"/>
          <p:cNvGrpSpPr/>
          <p:nvPr/>
        </p:nvGrpSpPr>
        <p:grpSpPr>
          <a:xfrm>
            <a:off x="7899675" y="0"/>
            <a:ext cx="761400" cy="778075"/>
            <a:chOff x="7899675" y="0"/>
            <a:chExt cx="761400" cy="778075"/>
          </a:xfrm>
        </p:grpSpPr>
        <p:grpSp>
          <p:nvGrpSpPr>
            <p:cNvPr id="288" name="Google Shape;288;p35"/>
            <p:cNvGrpSpPr/>
            <p:nvPr/>
          </p:nvGrpSpPr>
          <p:grpSpPr>
            <a:xfrm>
              <a:off x="7899675" y="0"/>
              <a:ext cx="761400" cy="778075"/>
              <a:chOff x="7899675" y="0"/>
              <a:chExt cx="761400" cy="778075"/>
            </a:xfrm>
          </p:grpSpPr>
          <p:sp>
            <p:nvSpPr>
              <p:cNvPr id="289" name="Google Shape;289;p35"/>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35"/>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1" name="Google Shape;291;p35"/>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2" name="Google Shape;292;p35"/>
          <p:cNvSpPr txBox="1"/>
          <p:nvPr/>
        </p:nvSpPr>
        <p:spPr>
          <a:xfrm>
            <a:off x="7899675" y="216738"/>
            <a:ext cx="761400" cy="264900"/>
          </a:xfrm>
          <a:prstGeom prst="rect">
            <a:avLst/>
          </a:prstGeom>
          <a:noFill/>
          <a:ln>
            <a:noFill/>
          </a:ln>
        </p:spPr>
        <p:txBody>
          <a:bodyPr anchorCtr="0" anchor="t" bIns="45725" lIns="45725" spcFirstLastPara="1" rIns="45725" wrap="square" tIns="45725">
            <a:spAutoFit/>
          </a:bodyPr>
          <a:lstStyle/>
          <a:p>
            <a:pPr indent="0" lvl="0" marL="0" rtl="0" algn="ctr">
              <a:lnSpc>
                <a:spcPct val="80000"/>
              </a:lnSpc>
              <a:spcBef>
                <a:spcPts val="0"/>
              </a:spcBef>
              <a:spcAft>
                <a:spcPts val="0"/>
              </a:spcAft>
              <a:buNone/>
            </a:pPr>
            <a:r>
              <a:rPr lang="en">
                <a:solidFill>
                  <a:schemeClr val="lt1"/>
                </a:solidFill>
                <a:latin typeface="Russo One"/>
                <a:ea typeface="Russo One"/>
                <a:cs typeface="Russo One"/>
                <a:sym typeface="Russo One"/>
              </a:rPr>
              <a:t>PHILIP</a:t>
            </a:r>
            <a:endParaRPr>
              <a:solidFill>
                <a:schemeClr val="lt1"/>
              </a:solidFill>
              <a:latin typeface="Russo One"/>
              <a:ea typeface="Russo One"/>
              <a:cs typeface="Russo One"/>
              <a:sym typeface="Russo One"/>
            </a:endParaRPr>
          </a:p>
        </p:txBody>
      </p:sp>
      <p:pic>
        <p:nvPicPr>
          <p:cNvPr id="293" name="Google Shape;293;p35"/>
          <p:cNvPicPr preferRelativeResize="0"/>
          <p:nvPr/>
        </p:nvPicPr>
        <p:blipFill>
          <a:blip r:embed="rId3">
            <a:alphaModFix/>
          </a:blip>
          <a:stretch>
            <a:fillRect/>
          </a:stretch>
        </p:blipFill>
        <p:spPr>
          <a:xfrm>
            <a:off x="265950" y="1214225"/>
            <a:ext cx="3872124" cy="3534676"/>
          </a:xfrm>
          <a:prstGeom prst="rect">
            <a:avLst/>
          </a:prstGeom>
          <a:noFill/>
          <a:ln>
            <a:noFill/>
          </a:ln>
        </p:spPr>
      </p:pic>
      <p:sp>
        <p:nvSpPr>
          <p:cNvPr id="294" name="Google Shape;294;p35"/>
          <p:cNvSpPr txBox="1"/>
          <p:nvPr/>
        </p:nvSpPr>
        <p:spPr>
          <a:xfrm>
            <a:off x="668550" y="583025"/>
            <a:ext cx="7806900" cy="631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500">
                <a:solidFill>
                  <a:schemeClr val="lt1"/>
                </a:solidFill>
                <a:latin typeface="Russo One"/>
                <a:ea typeface="Russo One"/>
                <a:cs typeface="Russo One"/>
                <a:sym typeface="Russo One"/>
              </a:rPr>
              <a:t>DRAFTING PREDICTION MODEL</a:t>
            </a:r>
            <a:endParaRPr b="1" sz="3500">
              <a:solidFill>
                <a:schemeClr val="lt1"/>
              </a:solidFill>
              <a:latin typeface="Russo One"/>
              <a:ea typeface="Russo One"/>
              <a:cs typeface="Russo One"/>
              <a:sym typeface="Russo One"/>
            </a:endParaRPr>
          </a:p>
        </p:txBody>
      </p:sp>
      <p:sp>
        <p:nvSpPr>
          <p:cNvPr id="295" name="Google Shape;295;p35"/>
          <p:cNvSpPr txBox="1"/>
          <p:nvPr/>
        </p:nvSpPr>
        <p:spPr>
          <a:xfrm>
            <a:off x="1741950" y="216750"/>
            <a:ext cx="56601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lt1"/>
                </a:solidFill>
                <a:latin typeface="Russo One"/>
                <a:ea typeface="Russo One"/>
                <a:cs typeface="Russo One"/>
                <a:sym typeface="Russo One"/>
              </a:rPr>
              <a:t>NEURAL</a:t>
            </a:r>
            <a:r>
              <a:rPr lang="en" sz="2900">
                <a:solidFill>
                  <a:schemeClr val="lt1"/>
                </a:solidFill>
                <a:latin typeface="Russo One"/>
                <a:ea typeface="Russo One"/>
                <a:cs typeface="Russo One"/>
                <a:sym typeface="Russo One"/>
              </a:rPr>
              <a:t> NETWORK </a:t>
            </a:r>
            <a:endParaRPr sz="2900">
              <a:solidFill>
                <a:schemeClr val="lt1"/>
              </a:solidFill>
            </a:endParaRPr>
          </a:p>
        </p:txBody>
      </p:sp>
      <p:graphicFrame>
        <p:nvGraphicFramePr>
          <p:cNvPr id="296" name="Google Shape;296;p35"/>
          <p:cNvGraphicFramePr/>
          <p:nvPr/>
        </p:nvGraphicFramePr>
        <p:xfrm>
          <a:off x="4572000" y="3875363"/>
          <a:ext cx="3000000" cy="3000000"/>
        </p:xfrm>
        <a:graphic>
          <a:graphicData uri="http://schemas.openxmlformats.org/drawingml/2006/table">
            <a:tbl>
              <a:tblPr>
                <a:noFill/>
                <a:tableStyleId>{94ABAA05-8A97-404C-8F48-A3E3CA0C9C26}</a:tableStyleId>
              </a:tblPr>
              <a:tblGrid>
                <a:gridCol w="1936075"/>
                <a:gridCol w="1936075"/>
              </a:tblGrid>
              <a:tr h="423050">
                <a:tc>
                  <a:txBody>
                    <a:bodyPr/>
                    <a:lstStyle/>
                    <a:p>
                      <a:pPr indent="0" lvl="0" marL="0" rtl="0" algn="l">
                        <a:spcBef>
                          <a:spcPts val="0"/>
                        </a:spcBef>
                        <a:spcAft>
                          <a:spcPts val="0"/>
                        </a:spcAft>
                        <a:buNone/>
                      </a:pPr>
                      <a:r>
                        <a:rPr b="1" lang="en">
                          <a:solidFill>
                            <a:schemeClr val="lt1"/>
                          </a:solidFill>
                          <a:latin typeface="Inter"/>
                          <a:ea typeface="Inter"/>
                          <a:cs typeface="Inter"/>
                          <a:sym typeface="Inter"/>
                        </a:rPr>
                        <a:t>Accuracy</a:t>
                      </a:r>
                      <a:r>
                        <a:rPr b="1" lang="en"/>
                        <a:t> </a:t>
                      </a:r>
                      <a:endParaRPr b="1"/>
                    </a:p>
                  </a:txBody>
                  <a:tcPr marT="91425" marB="91425" marR="91425" marL="91425"/>
                </a:tc>
                <a:tc>
                  <a:txBody>
                    <a:bodyPr/>
                    <a:lstStyle/>
                    <a:p>
                      <a:pPr indent="0" lvl="0" marL="0" rtl="0" algn="l">
                        <a:spcBef>
                          <a:spcPts val="0"/>
                        </a:spcBef>
                        <a:spcAft>
                          <a:spcPts val="0"/>
                        </a:spcAft>
                        <a:buNone/>
                      </a:pPr>
                      <a:r>
                        <a:rPr b="1" lang="en">
                          <a:solidFill>
                            <a:schemeClr val="lt1"/>
                          </a:solidFill>
                        </a:rPr>
                        <a:t>0.7787</a:t>
                      </a:r>
                      <a:endParaRPr b="1">
                        <a:solidFill>
                          <a:schemeClr val="lt1"/>
                        </a:solidFill>
                      </a:endParaRPr>
                    </a:p>
                  </a:txBody>
                  <a:tcPr marT="91425" marB="91425" marR="91425" marL="91425"/>
                </a:tc>
              </a:tr>
              <a:tr h="190500">
                <a:tc>
                  <a:txBody>
                    <a:bodyPr/>
                    <a:lstStyle/>
                    <a:p>
                      <a:pPr indent="0" lvl="0" marL="0" rtl="0" algn="l">
                        <a:spcBef>
                          <a:spcPts val="0"/>
                        </a:spcBef>
                        <a:spcAft>
                          <a:spcPts val="0"/>
                        </a:spcAft>
                        <a:buNone/>
                      </a:pPr>
                      <a:r>
                        <a:rPr b="1" lang="en">
                          <a:solidFill>
                            <a:schemeClr val="lt1"/>
                          </a:solidFill>
                          <a:latin typeface="Inter"/>
                          <a:ea typeface="Inter"/>
                          <a:cs typeface="Inter"/>
                          <a:sym typeface="Inter"/>
                        </a:rPr>
                        <a:t>Loss</a:t>
                      </a:r>
                      <a:endParaRPr b="1">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b="1" lang="en">
                          <a:solidFill>
                            <a:schemeClr val="lt1"/>
                          </a:solidFill>
                        </a:rPr>
                        <a:t>0.5298</a:t>
                      </a:r>
                      <a:endParaRPr b="1">
                        <a:solidFill>
                          <a:schemeClr val="lt1"/>
                        </a:solidFill>
                      </a:endParaRPr>
                    </a:p>
                  </a:txBody>
                  <a:tcPr marT="91425" marB="91425" marR="91425" marL="91425"/>
                </a:tc>
              </a:tr>
            </a:tbl>
          </a:graphicData>
        </a:graphic>
      </p:graphicFrame>
      <p:pic>
        <p:nvPicPr>
          <p:cNvPr id="297" name="Google Shape;297;p35"/>
          <p:cNvPicPr preferRelativeResize="0"/>
          <p:nvPr/>
        </p:nvPicPr>
        <p:blipFill>
          <a:blip r:embed="rId4">
            <a:alphaModFix/>
          </a:blip>
          <a:stretch>
            <a:fillRect/>
          </a:stretch>
        </p:blipFill>
        <p:spPr>
          <a:xfrm>
            <a:off x="4290474" y="1366625"/>
            <a:ext cx="4701128" cy="23505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301" name="Shape 301"/>
        <p:cNvGrpSpPr/>
        <p:nvPr/>
      </p:nvGrpSpPr>
      <p:grpSpPr>
        <a:xfrm>
          <a:off x="0" y="0"/>
          <a:ext cx="0" cy="0"/>
          <a:chOff x="0" y="0"/>
          <a:chExt cx="0" cy="0"/>
        </a:xfrm>
      </p:grpSpPr>
      <p:grpSp>
        <p:nvGrpSpPr>
          <p:cNvPr id="302" name="Google Shape;302;p36"/>
          <p:cNvGrpSpPr/>
          <p:nvPr/>
        </p:nvGrpSpPr>
        <p:grpSpPr>
          <a:xfrm>
            <a:off x="7899675" y="0"/>
            <a:ext cx="761400" cy="778075"/>
            <a:chOff x="7899675" y="0"/>
            <a:chExt cx="761400" cy="778075"/>
          </a:xfrm>
        </p:grpSpPr>
        <p:grpSp>
          <p:nvGrpSpPr>
            <p:cNvPr id="303" name="Google Shape;303;p36"/>
            <p:cNvGrpSpPr/>
            <p:nvPr/>
          </p:nvGrpSpPr>
          <p:grpSpPr>
            <a:xfrm>
              <a:off x="7899675" y="0"/>
              <a:ext cx="761400" cy="778075"/>
              <a:chOff x="7899675" y="0"/>
              <a:chExt cx="761400" cy="778075"/>
            </a:xfrm>
          </p:grpSpPr>
          <p:sp>
            <p:nvSpPr>
              <p:cNvPr id="304" name="Google Shape;304;p36"/>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6"/>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6" name="Google Shape;306;p36"/>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7" name="Google Shape;307;p36"/>
          <p:cNvSpPr txBox="1"/>
          <p:nvPr/>
        </p:nvSpPr>
        <p:spPr>
          <a:xfrm>
            <a:off x="7323975" y="191913"/>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SAM</a:t>
            </a:r>
            <a:endParaRPr>
              <a:solidFill>
                <a:schemeClr val="lt1"/>
              </a:solidFill>
              <a:latin typeface="Russo One"/>
              <a:ea typeface="Russo One"/>
              <a:cs typeface="Russo One"/>
              <a:sym typeface="Russo One"/>
            </a:endParaRPr>
          </a:p>
        </p:txBody>
      </p:sp>
      <p:sp>
        <p:nvSpPr>
          <p:cNvPr id="308" name="Google Shape;308;p36"/>
          <p:cNvSpPr txBox="1"/>
          <p:nvPr/>
        </p:nvSpPr>
        <p:spPr>
          <a:xfrm>
            <a:off x="668550" y="191913"/>
            <a:ext cx="7806900" cy="1169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500">
                <a:solidFill>
                  <a:schemeClr val="lt1"/>
                </a:solidFill>
                <a:latin typeface="Russo One"/>
                <a:ea typeface="Russo One"/>
                <a:cs typeface="Russo One"/>
                <a:sym typeface="Russo One"/>
              </a:rPr>
              <a:t>DRAFTING MODEL FEATURE ANALYSIS</a:t>
            </a:r>
            <a:endParaRPr b="1" sz="3500">
              <a:solidFill>
                <a:schemeClr val="lt1"/>
              </a:solidFill>
              <a:latin typeface="Russo One"/>
              <a:ea typeface="Russo One"/>
              <a:cs typeface="Russo One"/>
              <a:sym typeface="Russo One"/>
            </a:endParaRPr>
          </a:p>
        </p:txBody>
      </p:sp>
      <p:pic>
        <p:nvPicPr>
          <p:cNvPr id="309" name="Google Shape;309;p36"/>
          <p:cNvPicPr preferRelativeResize="0"/>
          <p:nvPr/>
        </p:nvPicPr>
        <p:blipFill rotWithShape="1">
          <a:blip r:embed="rId3">
            <a:alphaModFix/>
          </a:blip>
          <a:srcRect b="19097" l="68810" r="0" t="53921"/>
          <a:stretch/>
        </p:blipFill>
        <p:spPr>
          <a:xfrm>
            <a:off x="1616225" y="3781875"/>
            <a:ext cx="2711751" cy="1563900"/>
          </a:xfrm>
          <a:prstGeom prst="rect">
            <a:avLst/>
          </a:prstGeom>
          <a:noFill/>
          <a:ln>
            <a:noFill/>
          </a:ln>
        </p:spPr>
      </p:pic>
      <p:pic>
        <p:nvPicPr>
          <p:cNvPr id="310" name="Google Shape;310;p36"/>
          <p:cNvPicPr preferRelativeResize="0"/>
          <p:nvPr/>
        </p:nvPicPr>
        <p:blipFill>
          <a:blip r:embed="rId4">
            <a:alphaModFix/>
          </a:blip>
          <a:stretch>
            <a:fillRect/>
          </a:stretch>
        </p:blipFill>
        <p:spPr>
          <a:xfrm>
            <a:off x="5499625" y="1361613"/>
            <a:ext cx="2975834" cy="3553649"/>
          </a:xfrm>
          <a:prstGeom prst="rect">
            <a:avLst/>
          </a:prstGeom>
          <a:noFill/>
          <a:ln>
            <a:noFill/>
          </a:ln>
        </p:spPr>
      </p:pic>
      <p:pic>
        <p:nvPicPr>
          <p:cNvPr id="311" name="Google Shape;311;p36"/>
          <p:cNvPicPr preferRelativeResize="0"/>
          <p:nvPr/>
        </p:nvPicPr>
        <p:blipFill>
          <a:blip r:embed="rId5">
            <a:alphaModFix/>
          </a:blip>
          <a:stretch>
            <a:fillRect/>
          </a:stretch>
        </p:blipFill>
        <p:spPr>
          <a:xfrm>
            <a:off x="668550" y="1443350"/>
            <a:ext cx="4159025" cy="225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D764"/>
        </a:solidFill>
      </p:bgPr>
    </p:bg>
    <p:spTree>
      <p:nvGrpSpPr>
        <p:cNvPr id="315" name="Shape 315"/>
        <p:cNvGrpSpPr/>
        <p:nvPr/>
      </p:nvGrpSpPr>
      <p:grpSpPr>
        <a:xfrm>
          <a:off x="0" y="0"/>
          <a:ext cx="0" cy="0"/>
          <a:chOff x="0" y="0"/>
          <a:chExt cx="0" cy="0"/>
        </a:xfrm>
      </p:grpSpPr>
      <p:pic>
        <p:nvPicPr>
          <p:cNvPr id="316" name="Google Shape;316;p37"/>
          <p:cNvPicPr preferRelativeResize="0"/>
          <p:nvPr/>
        </p:nvPicPr>
        <p:blipFill>
          <a:blip r:embed="rId3">
            <a:alphaModFix/>
          </a:blip>
          <a:stretch>
            <a:fillRect/>
          </a:stretch>
        </p:blipFill>
        <p:spPr>
          <a:xfrm>
            <a:off x="0" y="2132912"/>
            <a:ext cx="2425525" cy="3010591"/>
          </a:xfrm>
          <a:prstGeom prst="rect">
            <a:avLst/>
          </a:prstGeom>
          <a:noFill/>
          <a:ln>
            <a:noFill/>
          </a:ln>
        </p:spPr>
      </p:pic>
      <p:pic>
        <p:nvPicPr>
          <p:cNvPr id="317" name="Google Shape;317;p37"/>
          <p:cNvPicPr preferRelativeResize="0"/>
          <p:nvPr/>
        </p:nvPicPr>
        <p:blipFill>
          <a:blip r:embed="rId4">
            <a:alphaModFix/>
          </a:blip>
          <a:stretch>
            <a:fillRect/>
          </a:stretch>
        </p:blipFill>
        <p:spPr>
          <a:xfrm rot="5400000">
            <a:off x="7234888" y="761300"/>
            <a:ext cx="1899602" cy="1804988"/>
          </a:xfrm>
          <a:prstGeom prst="rect">
            <a:avLst/>
          </a:prstGeom>
          <a:noFill/>
          <a:ln>
            <a:noFill/>
          </a:ln>
        </p:spPr>
      </p:pic>
      <p:sp>
        <p:nvSpPr>
          <p:cNvPr id="318" name="Google Shape;318;p37"/>
          <p:cNvSpPr txBox="1"/>
          <p:nvPr/>
        </p:nvSpPr>
        <p:spPr>
          <a:xfrm>
            <a:off x="1396000" y="301125"/>
            <a:ext cx="6100200" cy="12006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3600">
                <a:solidFill>
                  <a:srgbClr val="3D6841"/>
                </a:solidFill>
                <a:latin typeface="Russo One"/>
                <a:ea typeface="Russo One"/>
                <a:cs typeface="Russo One"/>
                <a:sym typeface="Russo One"/>
              </a:rPr>
              <a:t>CONCLUSION + FUTURE RESEARCH</a:t>
            </a:r>
            <a:endParaRPr sz="3600">
              <a:solidFill>
                <a:srgbClr val="3D6841"/>
              </a:solidFill>
              <a:latin typeface="Russo One"/>
              <a:ea typeface="Russo One"/>
              <a:cs typeface="Russo One"/>
              <a:sym typeface="Russo One"/>
            </a:endParaRPr>
          </a:p>
        </p:txBody>
      </p:sp>
      <p:grpSp>
        <p:nvGrpSpPr>
          <p:cNvPr id="319" name="Google Shape;319;p37"/>
          <p:cNvGrpSpPr/>
          <p:nvPr/>
        </p:nvGrpSpPr>
        <p:grpSpPr>
          <a:xfrm>
            <a:off x="7899675" y="0"/>
            <a:ext cx="761400" cy="778075"/>
            <a:chOff x="7899675" y="0"/>
            <a:chExt cx="761400" cy="778075"/>
          </a:xfrm>
        </p:grpSpPr>
        <p:grpSp>
          <p:nvGrpSpPr>
            <p:cNvPr id="320" name="Google Shape;320;p37"/>
            <p:cNvGrpSpPr/>
            <p:nvPr/>
          </p:nvGrpSpPr>
          <p:grpSpPr>
            <a:xfrm>
              <a:off x="7899675" y="0"/>
              <a:ext cx="761400" cy="778075"/>
              <a:chOff x="7899675" y="0"/>
              <a:chExt cx="761400" cy="778075"/>
            </a:xfrm>
          </p:grpSpPr>
          <p:sp>
            <p:nvSpPr>
              <p:cNvPr id="321" name="Google Shape;321;p37"/>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37"/>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23" name="Google Shape;323;p37"/>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24" name="Google Shape;324;p37"/>
          <p:cNvSpPr txBox="1"/>
          <p:nvPr/>
        </p:nvSpPr>
        <p:spPr>
          <a:xfrm>
            <a:off x="7899675" y="301113"/>
            <a:ext cx="761400" cy="264900"/>
          </a:xfrm>
          <a:prstGeom prst="rect">
            <a:avLst/>
          </a:prstGeom>
          <a:noFill/>
          <a:ln>
            <a:noFill/>
          </a:ln>
        </p:spPr>
        <p:txBody>
          <a:bodyPr anchorCtr="0" anchor="t" bIns="45725" lIns="45725" spcFirstLastPara="1" rIns="45725" wrap="square" tIns="45725">
            <a:spAutoFit/>
          </a:bodyPr>
          <a:lstStyle/>
          <a:p>
            <a:pPr indent="0" lvl="0" marL="0" rtl="0" algn="ctr">
              <a:lnSpc>
                <a:spcPct val="80000"/>
              </a:lnSpc>
              <a:spcBef>
                <a:spcPts val="0"/>
              </a:spcBef>
              <a:spcAft>
                <a:spcPts val="0"/>
              </a:spcAft>
              <a:buNone/>
            </a:pPr>
            <a:r>
              <a:rPr lang="en">
                <a:solidFill>
                  <a:schemeClr val="lt1"/>
                </a:solidFill>
                <a:latin typeface="Russo One"/>
                <a:ea typeface="Russo One"/>
                <a:cs typeface="Russo One"/>
                <a:sym typeface="Russo One"/>
              </a:rPr>
              <a:t>SAM</a:t>
            </a:r>
            <a:endParaRPr>
              <a:solidFill>
                <a:schemeClr val="lt1"/>
              </a:solidFill>
              <a:latin typeface="Russo One"/>
              <a:ea typeface="Russo One"/>
              <a:cs typeface="Russo One"/>
              <a:sym typeface="Russo One"/>
            </a:endParaRPr>
          </a:p>
        </p:txBody>
      </p:sp>
      <p:sp>
        <p:nvSpPr>
          <p:cNvPr id="325" name="Google Shape;325;p37"/>
          <p:cNvSpPr txBox="1"/>
          <p:nvPr/>
        </p:nvSpPr>
        <p:spPr>
          <a:xfrm>
            <a:off x="2226750" y="1371300"/>
            <a:ext cx="5055600" cy="37866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600">
                <a:solidFill>
                  <a:srgbClr val="3D6841"/>
                </a:solidFill>
                <a:latin typeface="Inter SemiBold"/>
                <a:ea typeface="Inter SemiBold"/>
                <a:cs typeface="Inter SemiBold"/>
                <a:sym typeface="Inter SemiBold"/>
              </a:rPr>
              <a:t>INJURY</a:t>
            </a:r>
            <a:endParaRPr sz="1600">
              <a:solidFill>
                <a:srgbClr val="3D6841"/>
              </a:solidFill>
              <a:latin typeface="Inter SemiBold"/>
              <a:ea typeface="Inter SemiBold"/>
              <a:cs typeface="Inter SemiBold"/>
              <a:sym typeface="Inter SemiBold"/>
            </a:endParaRPr>
          </a:p>
          <a:p>
            <a:pPr indent="-330200" lvl="0" marL="457200" rtl="0" algn="l">
              <a:spcBef>
                <a:spcPts val="0"/>
              </a:spcBef>
              <a:spcAft>
                <a:spcPts val="0"/>
              </a:spcAft>
              <a:buClr>
                <a:srgbClr val="3D6841"/>
              </a:buClr>
              <a:buSzPts val="1600"/>
              <a:buFont typeface="Inter SemiBold"/>
              <a:buChar char="●"/>
            </a:pPr>
            <a:r>
              <a:rPr lang="en" sz="1600">
                <a:solidFill>
                  <a:srgbClr val="3D6841"/>
                </a:solidFill>
                <a:latin typeface="Inter SemiBold"/>
                <a:ea typeface="Inter SemiBold"/>
                <a:cs typeface="Inter SemiBold"/>
                <a:sym typeface="Inter SemiBold"/>
              </a:rPr>
              <a:t>Predicting when an injury is likely to occur is possible with machine learning models, which will help insure better player safety going forward</a:t>
            </a:r>
            <a:endParaRPr sz="1600">
              <a:solidFill>
                <a:srgbClr val="3D6841"/>
              </a:solidFill>
              <a:latin typeface="Inter SemiBold"/>
              <a:ea typeface="Inter SemiBold"/>
              <a:cs typeface="Inter SemiBold"/>
              <a:sym typeface="Inter SemiBold"/>
            </a:endParaRPr>
          </a:p>
          <a:p>
            <a:pPr indent="0" lvl="0" marL="0" rtl="0" algn="l">
              <a:spcBef>
                <a:spcPts val="0"/>
              </a:spcBef>
              <a:spcAft>
                <a:spcPts val="0"/>
              </a:spcAft>
              <a:buNone/>
            </a:pPr>
            <a:r>
              <a:rPr lang="en" sz="1600">
                <a:solidFill>
                  <a:srgbClr val="3D6841"/>
                </a:solidFill>
                <a:latin typeface="Inter SemiBold"/>
                <a:ea typeface="Inter SemiBold"/>
                <a:cs typeface="Inter SemiBold"/>
                <a:sym typeface="Inter SemiBold"/>
              </a:rPr>
              <a:t>DRAFTING</a:t>
            </a:r>
            <a:endParaRPr sz="1600">
              <a:solidFill>
                <a:srgbClr val="3D6841"/>
              </a:solidFill>
              <a:latin typeface="Inter SemiBold"/>
              <a:ea typeface="Inter SemiBold"/>
              <a:cs typeface="Inter SemiBold"/>
              <a:sym typeface="Inter SemiBold"/>
            </a:endParaRPr>
          </a:p>
          <a:p>
            <a:pPr indent="-330200" lvl="0" marL="457200" rtl="0" algn="l">
              <a:spcBef>
                <a:spcPts val="0"/>
              </a:spcBef>
              <a:spcAft>
                <a:spcPts val="0"/>
              </a:spcAft>
              <a:buClr>
                <a:srgbClr val="3D6841"/>
              </a:buClr>
              <a:buSzPts val="1600"/>
              <a:buFont typeface="Inter SemiBold"/>
              <a:buChar char="●"/>
            </a:pPr>
            <a:r>
              <a:rPr lang="en" sz="1600">
                <a:solidFill>
                  <a:srgbClr val="3D6841"/>
                </a:solidFill>
                <a:latin typeface="Inter SemiBold"/>
                <a:ea typeface="Inter SemiBold"/>
                <a:cs typeface="Inter SemiBold"/>
                <a:sym typeface="Inter SemiBold"/>
              </a:rPr>
              <a:t>Predicting when teams will draft players, just based on their combine statistics, is also possible with ML models</a:t>
            </a:r>
            <a:endParaRPr sz="1600">
              <a:solidFill>
                <a:srgbClr val="3D6841"/>
              </a:solidFill>
              <a:latin typeface="Inter SemiBold"/>
              <a:ea typeface="Inter SemiBold"/>
              <a:cs typeface="Inter SemiBold"/>
              <a:sym typeface="Inter SemiBold"/>
            </a:endParaRPr>
          </a:p>
          <a:p>
            <a:pPr indent="0" lvl="0" marL="0" rtl="0" algn="l">
              <a:spcBef>
                <a:spcPts val="0"/>
              </a:spcBef>
              <a:spcAft>
                <a:spcPts val="0"/>
              </a:spcAft>
              <a:buNone/>
            </a:pPr>
            <a:r>
              <a:rPr lang="en" sz="1600">
                <a:solidFill>
                  <a:srgbClr val="3D6841"/>
                </a:solidFill>
                <a:latin typeface="Inter SemiBold"/>
                <a:ea typeface="Inter SemiBold"/>
                <a:cs typeface="Inter SemiBold"/>
                <a:sym typeface="Inter SemiBold"/>
              </a:rPr>
              <a:t>OVERALL</a:t>
            </a:r>
            <a:endParaRPr sz="1600">
              <a:solidFill>
                <a:srgbClr val="3D6841"/>
              </a:solidFill>
              <a:latin typeface="Inter SemiBold"/>
              <a:ea typeface="Inter SemiBold"/>
              <a:cs typeface="Inter SemiBold"/>
              <a:sym typeface="Inter SemiBold"/>
            </a:endParaRPr>
          </a:p>
          <a:p>
            <a:pPr indent="-330200" lvl="0" marL="457200" rtl="0" algn="l">
              <a:spcBef>
                <a:spcPts val="0"/>
              </a:spcBef>
              <a:spcAft>
                <a:spcPts val="0"/>
              </a:spcAft>
              <a:buClr>
                <a:srgbClr val="3D6841"/>
              </a:buClr>
              <a:buSzPts val="1600"/>
              <a:buFont typeface="Inter SemiBold"/>
              <a:buChar char="●"/>
            </a:pPr>
            <a:r>
              <a:rPr lang="en" sz="1600">
                <a:solidFill>
                  <a:srgbClr val="3D6841"/>
                </a:solidFill>
                <a:latin typeface="Inter SemiBold"/>
                <a:ea typeface="Inter SemiBold"/>
                <a:cs typeface="Inter SemiBold"/>
                <a:sym typeface="Inter SemiBold"/>
              </a:rPr>
              <a:t>Machine learning will strongly contribute to the future of sports predictions going forward, with much more opportunity to explore what can be predicted</a:t>
            </a:r>
            <a:endParaRPr sz="1600">
              <a:solidFill>
                <a:srgbClr val="3D6841"/>
              </a:solidFill>
              <a:latin typeface="Inter SemiBold"/>
              <a:ea typeface="Inter SemiBold"/>
              <a:cs typeface="Inter SemiBold"/>
              <a:sym typeface="Inter SemiBold"/>
            </a:endParaRPr>
          </a:p>
          <a:p>
            <a:pPr indent="0" lvl="0" marL="0" rtl="0" algn="ctr">
              <a:spcBef>
                <a:spcPts val="0"/>
              </a:spcBef>
              <a:spcAft>
                <a:spcPts val="0"/>
              </a:spcAft>
              <a:buNone/>
            </a:pPr>
            <a:r>
              <a:t/>
            </a:r>
            <a:endParaRPr sz="1600">
              <a:solidFill>
                <a:srgbClr val="3D6841"/>
              </a:solidFill>
              <a:latin typeface="Inter SemiBold"/>
              <a:ea typeface="Inter SemiBold"/>
              <a:cs typeface="Inter SemiBold"/>
              <a:sym typeface="Inter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329" name="Shape 329"/>
        <p:cNvGrpSpPr/>
        <p:nvPr/>
      </p:nvGrpSpPr>
      <p:grpSpPr>
        <a:xfrm>
          <a:off x="0" y="0"/>
          <a:ext cx="0" cy="0"/>
          <a:chOff x="0" y="0"/>
          <a:chExt cx="0" cy="0"/>
        </a:xfrm>
      </p:grpSpPr>
      <p:pic>
        <p:nvPicPr>
          <p:cNvPr id="330" name="Google Shape;330;p38"/>
          <p:cNvPicPr preferRelativeResize="0"/>
          <p:nvPr/>
        </p:nvPicPr>
        <p:blipFill>
          <a:blip r:embed="rId3">
            <a:alphaModFix/>
          </a:blip>
          <a:stretch>
            <a:fillRect/>
          </a:stretch>
        </p:blipFill>
        <p:spPr>
          <a:xfrm flipH="1">
            <a:off x="6576726" y="0"/>
            <a:ext cx="2928923" cy="3617874"/>
          </a:xfrm>
          <a:prstGeom prst="rect">
            <a:avLst/>
          </a:prstGeom>
          <a:noFill/>
          <a:ln>
            <a:noFill/>
          </a:ln>
        </p:spPr>
      </p:pic>
      <p:pic>
        <p:nvPicPr>
          <p:cNvPr id="331" name="Google Shape;331;p38"/>
          <p:cNvPicPr preferRelativeResize="0"/>
          <p:nvPr/>
        </p:nvPicPr>
        <p:blipFill>
          <a:blip r:embed="rId4">
            <a:alphaModFix/>
          </a:blip>
          <a:stretch>
            <a:fillRect/>
          </a:stretch>
        </p:blipFill>
        <p:spPr>
          <a:xfrm>
            <a:off x="540000" y="1418381"/>
            <a:ext cx="2778388" cy="2154340"/>
          </a:xfrm>
          <a:prstGeom prst="rect">
            <a:avLst/>
          </a:prstGeom>
          <a:noFill/>
          <a:ln>
            <a:noFill/>
          </a:ln>
        </p:spPr>
      </p:pic>
      <p:sp>
        <p:nvSpPr>
          <p:cNvPr id="332" name="Google Shape;332;p38"/>
          <p:cNvSpPr txBox="1"/>
          <p:nvPr/>
        </p:nvSpPr>
        <p:spPr>
          <a:xfrm>
            <a:off x="3403075" y="1987650"/>
            <a:ext cx="50985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6000">
                <a:solidFill>
                  <a:srgbClr val="FFFFFF"/>
                </a:solidFill>
                <a:latin typeface="Russo One"/>
                <a:ea typeface="Russo One"/>
                <a:cs typeface="Russo One"/>
                <a:sym typeface="Russo One"/>
              </a:rPr>
              <a:t>THANK YOU</a:t>
            </a:r>
            <a:endParaRPr sz="6000">
              <a:solidFill>
                <a:srgbClr val="FFFFFF"/>
              </a:solidFill>
              <a:latin typeface="Russo One"/>
              <a:ea typeface="Russo One"/>
              <a:cs typeface="Russo One"/>
              <a:sym typeface="Russo One"/>
            </a:endParaRPr>
          </a:p>
        </p:txBody>
      </p:sp>
      <p:pic>
        <p:nvPicPr>
          <p:cNvPr id="333" name="Google Shape;333;p38"/>
          <p:cNvPicPr preferRelativeResize="0"/>
          <p:nvPr/>
        </p:nvPicPr>
        <p:blipFill>
          <a:blip r:embed="rId5">
            <a:alphaModFix/>
          </a:blip>
          <a:stretch>
            <a:fillRect/>
          </a:stretch>
        </p:blipFill>
        <p:spPr>
          <a:xfrm>
            <a:off x="6961402" y="3998568"/>
            <a:ext cx="2268447" cy="21543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3D4"/>
        </a:solidFill>
      </p:bgPr>
    </p:bg>
    <p:spTree>
      <p:nvGrpSpPr>
        <p:cNvPr id="139" name="Shape 139"/>
        <p:cNvGrpSpPr/>
        <p:nvPr/>
      </p:nvGrpSpPr>
      <p:grpSpPr>
        <a:xfrm>
          <a:off x="0" y="0"/>
          <a:ext cx="0" cy="0"/>
          <a:chOff x="0" y="0"/>
          <a:chExt cx="0" cy="0"/>
        </a:xfrm>
      </p:grpSpPr>
      <p:sp>
        <p:nvSpPr>
          <p:cNvPr id="140" name="Google Shape;140;p26"/>
          <p:cNvSpPr txBox="1"/>
          <p:nvPr/>
        </p:nvSpPr>
        <p:spPr>
          <a:xfrm>
            <a:off x="1905000" y="481175"/>
            <a:ext cx="5334000" cy="831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4800">
                <a:solidFill>
                  <a:srgbClr val="3D6841"/>
                </a:solidFill>
                <a:latin typeface="Russo One"/>
                <a:ea typeface="Russo One"/>
                <a:cs typeface="Russo One"/>
                <a:sym typeface="Russo One"/>
              </a:rPr>
              <a:t>OBJECTIVE</a:t>
            </a:r>
            <a:endParaRPr sz="4800">
              <a:solidFill>
                <a:srgbClr val="3D6841"/>
              </a:solidFill>
              <a:latin typeface="Russo One"/>
              <a:ea typeface="Russo One"/>
              <a:cs typeface="Russo One"/>
              <a:sym typeface="Russo One"/>
            </a:endParaRPr>
          </a:p>
        </p:txBody>
      </p:sp>
      <p:pic>
        <p:nvPicPr>
          <p:cNvPr id="141" name="Google Shape;141;p26"/>
          <p:cNvPicPr preferRelativeResize="0"/>
          <p:nvPr/>
        </p:nvPicPr>
        <p:blipFill>
          <a:blip r:embed="rId3">
            <a:alphaModFix/>
          </a:blip>
          <a:stretch>
            <a:fillRect/>
          </a:stretch>
        </p:blipFill>
        <p:spPr>
          <a:xfrm>
            <a:off x="4891023" y="1486013"/>
            <a:ext cx="616054" cy="585071"/>
          </a:xfrm>
          <a:prstGeom prst="rect">
            <a:avLst/>
          </a:prstGeom>
          <a:noFill/>
          <a:ln>
            <a:noFill/>
          </a:ln>
        </p:spPr>
      </p:pic>
      <p:pic>
        <p:nvPicPr>
          <p:cNvPr id="142" name="Google Shape;142;p26"/>
          <p:cNvPicPr preferRelativeResize="0"/>
          <p:nvPr/>
        </p:nvPicPr>
        <p:blipFill>
          <a:blip r:embed="rId4">
            <a:alphaModFix/>
          </a:blip>
          <a:stretch>
            <a:fillRect/>
          </a:stretch>
        </p:blipFill>
        <p:spPr>
          <a:xfrm>
            <a:off x="808500" y="1486013"/>
            <a:ext cx="616054" cy="585061"/>
          </a:xfrm>
          <a:prstGeom prst="rect">
            <a:avLst/>
          </a:prstGeom>
          <a:noFill/>
          <a:ln>
            <a:noFill/>
          </a:ln>
        </p:spPr>
      </p:pic>
      <p:sp>
        <p:nvSpPr>
          <p:cNvPr id="143" name="Google Shape;143;p26"/>
          <p:cNvSpPr txBox="1"/>
          <p:nvPr/>
        </p:nvSpPr>
        <p:spPr>
          <a:xfrm>
            <a:off x="1566038" y="1461450"/>
            <a:ext cx="2505900" cy="634200"/>
          </a:xfrm>
          <a:prstGeom prst="rect">
            <a:avLst/>
          </a:prstGeom>
          <a:noFill/>
          <a:ln>
            <a:noFill/>
          </a:ln>
        </p:spPr>
        <p:txBody>
          <a:bodyPr anchorCtr="0" anchor="t" bIns="45725" lIns="45725" spcFirstLastPara="1" rIns="45725" wrap="square" tIns="45725">
            <a:spAutoFit/>
          </a:bodyPr>
          <a:lstStyle/>
          <a:p>
            <a:pPr indent="0" lvl="0" marL="0" rtl="0" algn="l">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Predict NFL player injuries</a:t>
            </a:r>
            <a:endParaRPr sz="2200">
              <a:solidFill>
                <a:srgbClr val="3D6841"/>
              </a:solidFill>
              <a:latin typeface="Inter ExtraBold"/>
              <a:ea typeface="Inter ExtraBold"/>
              <a:cs typeface="Inter ExtraBold"/>
              <a:sym typeface="Inter ExtraBold"/>
            </a:endParaRPr>
          </a:p>
        </p:txBody>
      </p:sp>
      <p:sp>
        <p:nvSpPr>
          <p:cNvPr id="144" name="Google Shape;144;p26"/>
          <p:cNvSpPr txBox="1"/>
          <p:nvPr/>
        </p:nvSpPr>
        <p:spPr>
          <a:xfrm>
            <a:off x="5659800" y="1461450"/>
            <a:ext cx="2005800" cy="634200"/>
          </a:xfrm>
          <a:prstGeom prst="rect">
            <a:avLst/>
          </a:prstGeom>
          <a:noFill/>
          <a:ln>
            <a:noFill/>
          </a:ln>
        </p:spPr>
        <p:txBody>
          <a:bodyPr anchorCtr="0" anchor="t" bIns="45725" lIns="45725" spcFirstLastPara="1" rIns="45725" wrap="square" tIns="45725">
            <a:spAutoFit/>
          </a:bodyPr>
          <a:lstStyle/>
          <a:p>
            <a:pPr indent="0" lvl="0" marL="0" rtl="0" algn="l">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Predict draft success</a:t>
            </a:r>
            <a:endParaRPr sz="2200">
              <a:solidFill>
                <a:srgbClr val="3D6841"/>
              </a:solidFill>
              <a:latin typeface="Inter ExtraBold"/>
              <a:ea typeface="Inter ExtraBold"/>
              <a:cs typeface="Inter ExtraBold"/>
              <a:sym typeface="Inter ExtraBold"/>
            </a:endParaRPr>
          </a:p>
        </p:txBody>
      </p:sp>
      <p:sp>
        <p:nvSpPr>
          <p:cNvPr id="145" name="Google Shape;145;p26"/>
          <p:cNvSpPr txBox="1"/>
          <p:nvPr/>
        </p:nvSpPr>
        <p:spPr>
          <a:xfrm>
            <a:off x="663775" y="2298900"/>
            <a:ext cx="3552900" cy="2062500"/>
          </a:xfrm>
          <a:prstGeom prst="rect">
            <a:avLst/>
          </a:prstGeom>
          <a:noFill/>
          <a:ln>
            <a:noFill/>
          </a:ln>
        </p:spPr>
        <p:txBody>
          <a:bodyPr anchorCtr="0" anchor="t" bIns="45725" lIns="45725" spcFirstLastPara="1" rIns="45725" wrap="square" tIns="45725">
            <a:spAutoFit/>
          </a:bodyPr>
          <a:lstStyle/>
          <a:p>
            <a:pPr indent="-330200" lvl="0" marL="457200" rtl="0" algn="l">
              <a:lnSpc>
                <a:spcPct val="100000"/>
              </a:lnSpc>
              <a:spcBef>
                <a:spcPts val="0"/>
              </a:spcBef>
              <a:spcAft>
                <a:spcPts val="0"/>
              </a:spcAft>
              <a:buClr>
                <a:srgbClr val="3D6841"/>
              </a:buClr>
              <a:buSzPts val="1600"/>
              <a:buFont typeface="Inter Medium"/>
              <a:buChar char="●"/>
            </a:pPr>
            <a:r>
              <a:rPr lang="en" sz="1600">
                <a:solidFill>
                  <a:srgbClr val="3D6841"/>
                </a:solidFill>
                <a:latin typeface="Inter Medium"/>
                <a:ea typeface="Inter Medium"/>
                <a:cs typeface="Inter Medium"/>
                <a:sym typeface="Inter Medium"/>
              </a:rPr>
              <a:t>Identify patterns and factors contributing to player injuries based on historical data</a:t>
            </a:r>
            <a:endParaRPr sz="1600">
              <a:solidFill>
                <a:srgbClr val="3D6841"/>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330200" lvl="0" marL="457200" rtl="0" algn="l">
              <a:lnSpc>
                <a:spcPct val="100000"/>
              </a:lnSpc>
              <a:spcBef>
                <a:spcPts val="0"/>
              </a:spcBef>
              <a:spcAft>
                <a:spcPts val="0"/>
              </a:spcAft>
              <a:buClr>
                <a:srgbClr val="3D6841"/>
              </a:buClr>
              <a:buSzPts val="1600"/>
              <a:buFont typeface="Inter Medium"/>
              <a:buChar char="●"/>
            </a:pPr>
            <a:r>
              <a:rPr lang="en" sz="1600">
                <a:solidFill>
                  <a:srgbClr val="3D6841"/>
                </a:solidFill>
                <a:latin typeface="Inter Medium"/>
                <a:ea typeface="Inter Medium"/>
                <a:cs typeface="Inter Medium"/>
                <a:sym typeface="Inter Medium"/>
              </a:rPr>
              <a:t>Develop predictive models to assess likelihood of injuries, mitigating risks and optimizing player management strategies.</a:t>
            </a:r>
            <a:endParaRPr sz="1600">
              <a:solidFill>
                <a:srgbClr val="3D6841"/>
              </a:solidFill>
              <a:latin typeface="Inter Medium"/>
              <a:ea typeface="Inter Medium"/>
              <a:cs typeface="Inter Medium"/>
              <a:sym typeface="Inter Medium"/>
            </a:endParaRPr>
          </a:p>
        </p:txBody>
      </p:sp>
      <p:sp>
        <p:nvSpPr>
          <p:cNvPr id="146" name="Google Shape;146;p26"/>
          <p:cNvSpPr txBox="1"/>
          <p:nvPr/>
        </p:nvSpPr>
        <p:spPr>
          <a:xfrm>
            <a:off x="4891025" y="2244625"/>
            <a:ext cx="3589200" cy="2308800"/>
          </a:xfrm>
          <a:prstGeom prst="rect">
            <a:avLst/>
          </a:prstGeom>
          <a:noFill/>
          <a:ln>
            <a:noFill/>
          </a:ln>
        </p:spPr>
        <p:txBody>
          <a:bodyPr anchorCtr="0" anchor="t" bIns="45725" lIns="45725" spcFirstLastPara="1" rIns="45725" wrap="square" tIns="45725">
            <a:spAutoFit/>
          </a:bodyPr>
          <a:lstStyle/>
          <a:p>
            <a:pPr indent="-330200" lvl="0" marL="457200" rtl="0" algn="l">
              <a:lnSpc>
                <a:spcPct val="100000"/>
              </a:lnSpc>
              <a:spcBef>
                <a:spcPts val="0"/>
              </a:spcBef>
              <a:spcAft>
                <a:spcPts val="0"/>
              </a:spcAft>
              <a:buClr>
                <a:srgbClr val="3D6841"/>
              </a:buClr>
              <a:buSzPts val="1600"/>
              <a:buFont typeface="Inter Medium"/>
              <a:buChar char="●"/>
            </a:pPr>
            <a:r>
              <a:rPr lang="en" sz="1600">
                <a:solidFill>
                  <a:srgbClr val="3D6841"/>
                </a:solidFill>
                <a:latin typeface="Inter Medium"/>
                <a:ea typeface="Inter Medium"/>
                <a:cs typeface="Inter Medium"/>
                <a:sym typeface="Inter Medium"/>
              </a:rPr>
              <a:t>Utilize NFL Combine metrics from a separate dataset to predict the likelihood of players being drafted</a:t>
            </a:r>
            <a:endParaRPr sz="1600">
              <a:solidFill>
                <a:srgbClr val="3D6841"/>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330200" lvl="0" marL="457200" rtl="0" algn="l">
              <a:lnSpc>
                <a:spcPct val="100000"/>
              </a:lnSpc>
              <a:spcBef>
                <a:spcPts val="0"/>
              </a:spcBef>
              <a:spcAft>
                <a:spcPts val="0"/>
              </a:spcAft>
              <a:buClr>
                <a:srgbClr val="3D6841"/>
              </a:buClr>
              <a:buSzPts val="1600"/>
              <a:buFont typeface="Inter Medium"/>
              <a:buChar char="●"/>
            </a:pPr>
            <a:r>
              <a:rPr lang="en" sz="1600">
                <a:solidFill>
                  <a:srgbClr val="3D6841"/>
                </a:solidFill>
                <a:latin typeface="Inter Medium"/>
                <a:ea typeface="Inter Medium"/>
                <a:cs typeface="Inter Medium"/>
                <a:sym typeface="Inter Medium"/>
              </a:rPr>
              <a:t>Assist teams with decision making by correlating metrics with player performance and career longevity</a:t>
            </a:r>
            <a:endParaRPr sz="1600">
              <a:solidFill>
                <a:srgbClr val="3D6841"/>
              </a:solidFill>
              <a:latin typeface="Inter Medium"/>
              <a:ea typeface="Inter Medium"/>
              <a:cs typeface="Inter Medium"/>
              <a:sym typeface="Inter Medium"/>
            </a:endParaRPr>
          </a:p>
        </p:txBody>
      </p:sp>
      <p:grpSp>
        <p:nvGrpSpPr>
          <p:cNvPr id="147" name="Google Shape;147;p26"/>
          <p:cNvGrpSpPr/>
          <p:nvPr/>
        </p:nvGrpSpPr>
        <p:grpSpPr>
          <a:xfrm>
            <a:off x="7899675" y="0"/>
            <a:ext cx="761400" cy="778075"/>
            <a:chOff x="7899675" y="0"/>
            <a:chExt cx="761400" cy="778075"/>
          </a:xfrm>
        </p:grpSpPr>
        <p:grpSp>
          <p:nvGrpSpPr>
            <p:cNvPr id="148" name="Google Shape;148;p26"/>
            <p:cNvGrpSpPr/>
            <p:nvPr/>
          </p:nvGrpSpPr>
          <p:grpSpPr>
            <a:xfrm>
              <a:off x="7899675" y="0"/>
              <a:ext cx="761400" cy="778075"/>
              <a:chOff x="7899675" y="0"/>
              <a:chExt cx="761400" cy="778075"/>
            </a:xfrm>
          </p:grpSpPr>
          <p:sp>
            <p:nvSpPr>
              <p:cNvPr id="149" name="Google Shape;149;p26"/>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6"/>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1" name="Google Shape;151;p26"/>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2" name="Google Shape;152;p26"/>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SAS</a:t>
            </a:r>
            <a:endParaRPr>
              <a:solidFill>
                <a:schemeClr val="lt1"/>
              </a:solidFill>
              <a:latin typeface="Russo One"/>
              <a:ea typeface="Russo One"/>
              <a:cs typeface="Russo One"/>
              <a:sym typeface="Russo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156" name="Shape 156"/>
        <p:cNvGrpSpPr/>
        <p:nvPr/>
      </p:nvGrpSpPr>
      <p:grpSpPr>
        <a:xfrm>
          <a:off x="0" y="0"/>
          <a:ext cx="0" cy="0"/>
          <a:chOff x="0" y="0"/>
          <a:chExt cx="0" cy="0"/>
        </a:xfrm>
      </p:grpSpPr>
      <p:sp>
        <p:nvSpPr>
          <p:cNvPr id="157" name="Google Shape;157;p27"/>
          <p:cNvSpPr txBox="1"/>
          <p:nvPr/>
        </p:nvSpPr>
        <p:spPr>
          <a:xfrm>
            <a:off x="2124950" y="442619"/>
            <a:ext cx="4894200" cy="5079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2700">
                <a:solidFill>
                  <a:srgbClr val="FFFFFF"/>
                </a:solidFill>
                <a:latin typeface="Russo One"/>
                <a:ea typeface="Russo One"/>
                <a:cs typeface="Russo One"/>
                <a:sym typeface="Russo One"/>
              </a:rPr>
              <a:t>INTRODUCTION</a:t>
            </a:r>
            <a:endParaRPr sz="2700">
              <a:solidFill>
                <a:srgbClr val="FFFFFF"/>
              </a:solidFill>
              <a:latin typeface="Russo One"/>
              <a:ea typeface="Russo One"/>
              <a:cs typeface="Russo One"/>
              <a:sym typeface="Russo One"/>
            </a:endParaRPr>
          </a:p>
        </p:txBody>
      </p:sp>
      <p:grpSp>
        <p:nvGrpSpPr>
          <p:cNvPr id="158" name="Google Shape;158;p27"/>
          <p:cNvGrpSpPr/>
          <p:nvPr/>
        </p:nvGrpSpPr>
        <p:grpSpPr>
          <a:xfrm>
            <a:off x="7899675" y="0"/>
            <a:ext cx="761400" cy="778075"/>
            <a:chOff x="7899675" y="0"/>
            <a:chExt cx="761400" cy="778075"/>
          </a:xfrm>
        </p:grpSpPr>
        <p:grpSp>
          <p:nvGrpSpPr>
            <p:cNvPr id="159" name="Google Shape;159;p27"/>
            <p:cNvGrpSpPr/>
            <p:nvPr/>
          </p:nvGrpSpPr>
          <p:grpSpPr>
            <a:xfrm>
              <a:off x="7899675" y="0"/>
              <a:ext cx="761400" cy="778075"/>
              <a:chOff x="7899675" y="0"/>
              <a:chExt cx="761400" cy="778075"/>
            </a:xfrm>
          </p:grpSpPr>
          <p:sp>
            <p:nvSpPr>
              <p:cNvPr id="160" name="Google Shape;160;p27"/>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7"/>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2" name="Google Shape;162;p27"/>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3" name="Google Shape;163;p27"/>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KELLY</a:t>
            </a:r>
            <a:endParaRPr>
              <a:solidFill>
                <a:schemeClr val="lt1"/>
              </a:solidFill>
              <a:latin typeface="Russo One"/>
              <a:ea typeface="Russo One"/>
              <a:cs typeface="Russo One"/>
              <a:sym typeface="Russo One"/>
            </a:endParaRPr>
          </a:p>
        </p:txBody>
      </p:sp>
      <p:pic>
        <p:nvPicPr>
          <p:cNvPr id="164" name="Google Shape;164;p27"/>
          <p:cNvPicPr preferRelativeResize="0"/>
          <p:nvPr/>
        </p:nvPicPr>
        <p:blipFill>
          <a:blip r:embed="rId3">
            <a:alphaModFix/>
          </a:blip>
          <a:stretch>
            <a:fillRect/>
          </a:stretch>
        </p:blipFill>
        <p:spPr>
          <a:xfrm>
            <a:off x="-903025" y="1026175"/>
            <a:ext cx="5271550" cy="3512601"/>
          </a:xfrm>
          <a:prstGeom prst="rect">
            <a:avLst/>
          </a:prstGeom>
          <a:noFill/>
          <a:ln>
            <a:noFill/>
          </a:ln>
        </p:spPr>
      </p:pic>
      <p:pic>
        <p:nvPicPr>
          <p:cNvPr id="165" name="Google Shape;165;p27"/>
          <p:cNvPicPr preferRelativeResize="0"/>
          <p:nvPr/>
        </p:nvPicPr>
        <p:blipFill>
          <a:blip r:embed="rId4">
            <a:alphaModFix/>
          </a:blip>
          <a:stretch>
            <a:fillRect/>
          </a:stretch>
        </p:blipFill>
        <p:spPr>
          <a:xfrm>
            <a:off x="4306950" y="1026174"/>
            <a:ext cx="5232150" cy="3512600"/>
          </a:xfrm>
          <a:prstGeom prst="rect">
            <a:avLst/>
          </a:prstGeom>
          <a:noFill/>
          <a:ln>
            <a:noFill/>
          </a:ln>
        </p:spPr>
      </p:pic>
      <p:pic>
        <p:nvPicPr>
          <p:cNvPr id="166" name="Google Shape;166;p27"/>
          <p:cNvPicPr preferRelativeResize="0"/>
          <p:nvPr/>
        </p:nvPicPr>
        <p:blipFill>
          <a:blip r:embed="rId5">
            <a:alphaModFix/>
          </a:blip>
          <a:stretch>
            <a:fillRect/>
          </a:stretch>
        </p:blipFill>
        <p:spPr>
          <a:xfrm>
            <a:off x="3226425" y="1495161"/>
            <a:ext cx="2691276" cy="2574651"/>
          </a:xfrm>
          <a:prstGeom prst="rect">
            <a:avLst/>
          </a:prstGeom>
          <a:noFill/>
          <a:ln>
            <a:noFill/>
          </a:ln>
        </p:spPr>
      </p:pic>
      <p:sp>
        <p:nvSpPr>
          <p:cNvPr id="167" name="Google Shape;167;p27"/>
          <p:cNvSpPr txBox="1"/>
          <p:nvPr/>
        </p:nvSpPr>
        <p:spPr>
          <a:xfrm>
            <a:off x="-97401" y="4573375"/>
            <a:ext cx="2881500" cy="400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2000">
                <a:solidFill>
                  <a:srgbClr val="FFFFFF"/>
                </a:solidFill>
                <a:latin typeface="Russo One"/>
                <a:ea typeface="Russo One"/>
                <a:cs typeface="Russo One"/>
                <a:sym typeface="Russo One"/>
              </a:rPr>
              <a:t>FOUR DAYS</a:t>
            </a:r>
            <a:endParaRPr sz="2000">
              <a:solidFill>
                <a:srgbClr val="FFFFFF"/>
              </a:solidFill>
              <a:latin typeface="Russo One"/>
              <a:ea typeface="Russo One"/>
              <a:cs typeface="Russo One"/>
              <a:sym typeface="Russo One"/>
            </a:endParaRPr>
          </a:p>
        </p:txBody>
      </p:sp>
      <p:sp>
        <p:nvSpPr>
          <p:cNvPr id="168" name="Google Shape;168;p27"/>
          <p:cNvSpPr txBox="1"/>
          <p:nvPr/>
        </p:nvSpPr>
        <p:spPr>
          <a:xfrm>
            <a:off x="2124974" y="4573375"/>
            <a:ext cx="2881500" cy="400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2000">
                <a:solidFill>
                  <a:srgbClr val="FFFFFF"/>
                </a:solidFill>
                <a:latin typeface="Russo One"/>
                <a:ea typeface="Russo One"/>
                <a:cs typeface="Russo One"/>
                <a:sym typeface="Russo One"/>
              </a:rPr>
              <a:t>INVITE ONLY</a:t>
            </a:r>
            <a:endParaRPr sz="2000">
              <a:solidFill>
                <a:srgbClr val="FFFFFF"/>
              </a:solidFill>
              <a:latin typeface="Russo One"/>
              <a:ea typeface="Russo One"/>
              <a:cs typeface="Russo One"/>
              <a:sym typeface="Russo One"/>
            </a:endParaRPr>
          </a:p>
        </p:txBody>
      </p:sp>
      <p:sp>
        <p:nvSpPr>
          <p:cNvPr id="169" name="Google Shape;169;p27"/>
          <p:cNvSpPr txBox="1"/>
          <p:nvPr/>
        </p:nvSpPr>
        <p:spPr>
          <a:xfrm>
            <a:off x="4740475" y="4573375"/>
            <a:ext cx="4134900" cy="400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2000">
                <a:solidFill>
                  <a:srgbClr val="FFFFFF"/>
                </a:solidFill>
                <a:latin typeface="Russo One"/>
                <a:ea typeface="Russo One"/>
                <a:cs typeface="Russo One"/>
                <a:sym typeface="Russo One"/>
              </a:rPr>
              <a:t>300-355 COLLEGE PLAYERS </a:t>
            </a:r>
            <a:endParaRPr sz="2000">
              <a:solidFill>
                <a:srgbClr val="FFFFFF"/>
              </a:solidFill>
              <a:latin typeface="Russo One"/>
              <a:ea typeface="Russo One"/>
              <a:cs typeface="Russo One"/>
              <a:sym typeface="Russo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73" name="Shape 173"/>
        <p:cNvGrpSpPr/>
        <p:nvPr/>
      </p:nvGrpSpPr>
      <p:grpSpPr>
        <a:xfrm>
          <a:off x="0" y="0"/>
          <a:ext cx="0" cy="0"/>
          <a:chOff x="0" y="0"/>
          <a:chExt cx="0" cy="0"/>
        </a:xfrm>
      </p:grpSpPr>
      <p:sp>
        <p:nvSpPr>
          <p:cNvPr id="174" name="Google Shape;174;p28"/>
          <p:cNvSpPr txBox="1"/>
          <p:nvPr/>
        </p:nvSpPr>
        <p:spPr>
          <a:xfrm>
            <a:off x="5615687" y="1393588"/>
            <a:ext cx="2992200" cy="1600800"/>
          </a:xfrm>
          <a:prstGeom prst="rect">
            <a:avLst/>
          </a:prstGeom>
          <a:noFill/>
          <a:ln>
            <a:noFill/>
          </a:ln>
        </p:spPr>
        <p:txBody>
          <a:bodyPr anchorCtr="0" anchor="t" bIns="45725" lIns="45725" spcFirstLastPara="1" rIns="45725" wrap="square" tIns="45725">
            <a:spAutoFit/>
          </a:bodyPr>
          <a:lstStyle/>
          <a:p>
            <a:pPr indent="-317500" lvl="0" marL="457200" rtl="0" algn="l">
              <a:lnSpc>
                <a:spcPct val="100000"/>
              </a:lnSpc>
              <a:spcBef>
                <a:spcPts val="0"/>
              </a:spcBef>
              <a:spcAft>
                <a:spcPts val="0"/>
              </a:spcAft>
              <a:buClr>
                <a:srgbClr val="3D6841"/>
              </a:buClr>
              <a:buSzPts val="1400"/>
              <a:buFont typeface="Inter Medium"/>
              <a:buChar char="●"/>
            </a:pPr>
            <a:r>
              <a:rPr lang="en">
                <a:solidFill>
                  <a:srgbClr val="3D6841"/>
                </a:solidFill>
                <a:latin typeface="Inter Medium"/>
                <a:ea typeface="Inter Medium"/>
                <a:cs typeface="Inter Medium"/>
                <a:sym typeface="Inter Medium"/>
              </a:rPr>
              <a:t>40-yard dash</a:t>
            </a:r>
            <a:endParaRPr>
              <a:solidFill>
                <a:srgbClr val="3D6841"/>
              </a:solidFill>
              <a:latin typeface="Inter Medium"/>
              <a:ea typeface="Inter Medium"/>
              <a:cs typeface="Inter Medium"/>
              <a:sym typeface="Inter Medium"/>
            </a:endParaRPr>
          </a:p>
          <a:p>
            <a:pPr indent="-317500" lvl="0" marL="457200" rtl="0" algn="l">
              <a:lnSpc>
                <a:spcPct val="100000"/>
              </a:lnSpc>
              <a:spcBef>
                <a:spcPts val="0"/>
              </a:spcBef>
              <a:spcAft>
                <a:spcPts val="0"/>
              </a:spcAft>
              <a:buClr>
                <a:srgbClr val="3D6841"/>
              </a:buClr>
              <a:buSzPts val="1400"/>
              <a:buFont typeface="Inter Medium"/>
              <a:buChar char="●"/>
            </a:pPr>
            <a:r>
              <a:rPr lang="en">
                <a:solidFill>
                  <a:srgbClr val="3D6841"/>
                </a:solidFill>
                <a:latin typeface="Inter Medium"/>
                <a:ea typeface="Inter Medium"/>
                <a:cs typeface="Inter Medium"/>
                <a:sym typeface="Inter Medium"/>
              </a:rPr>
              <a:t>Bench press</a:t>
            </a:r>
            <a:endParaRPr>
              <a:solidFill>
                <a:srgbClr val="3D6841"/>
              </a:solidFill>
              <a:latin typeface="Inter Medium"/>
              <a:ea typeface="Inter Medium"/>
              <a:cs typeface="Inter Medium"/>
              <a:sym typeface="Inter Medium"/>
            </a:endParaRPr>
          </a:p>
          <a:p>
            <a:pPr indent="-317500" lvl="0" marL="457200" rtl="0" algn="l">
              <a:lnSpc>
                <a:spcPct val="100000"/>
              </a:lnSpc>
              <a:spcBef>
                <a:spcPts val="0"/>
              </a:spcBef>
              <a:spcAft>
                <a:spcPts val="0"/>
              </a:spcAft>
              <a:buClr>
                <a:srgbClr val="3D6841"/>
              </a:buClr>
              <a:buSzPts val="1400"/>
              <a:buFont typeface="Inter Medium"/>
              <a:buChar char="●"/>
            </a:pPr>
            <a:r>
              <a:rPr lang="en">
                <a:solidFill>
                  <a:srgbClr val="3D6841"/>
                </a:solidFill>
                <a:latin typeface="Inter Medium"/>
                <a:ea typeface="Inter Medium"/>
                <a:cs typeface="Inter Medium"/>
                <a:sym typeface="Inter Medium"/>
              </a:rPr>
              <a:t>Vertical jump</a:t>
            </a:r>
            <a:endParaRPr>
              <a:solidFill>
                <a:srgbClr val="3D6841"/>
              </a:solidFill>
              <a:latin typeface="Inter Medium"/>
              <a:ea typeface="Inter Medium"/>
              <a:cs typeface="Inter Medium"/>
              <a:sym typeface="Inter Medium"/>
            </a:endParaRPr>
          </a:p>
          <a:p>
            <a:pPr indent="-317500" lvl="0" marL="457200" rtl="0" algn="l">
              <a:lnSpc>
                <a:spcPct val="100000"/>
              </a:lnSpc>
              <a:spcBef>
                <a:spcPts val="0"/>
              </a:spcBef>
              <a:spcAft>
                <a:spcPts val="0"/>
              </a:spcAft>
              <a:buClr>
                <a:srgbClr val="3D6841"/>
              </a:buClr>
              <a:buSzPts val="1400"/>
              <a:buFont typeface="Inter Medium"/>
              <a:buChar char="●"/>
            </a:pPr>
            <a:r>
              <a:rPr lang="en">
                <a:solidFill>
                  <a:srgbClr val="3D6841"/>
                </a:solidFill>
                <a:latin typeface="Inter Medium"/>
                <a:ea typeface="Inter Medium"/>
                <a:cs typeface="Inter Medium"/>
                <a:sym typeface="Inter Medium"/>
              </a:rPr>
              <a:t>Broad jump</a:t>
            </a:r>
            <a:endParaRPr>
              <a:solidFill>
                <a:srgbClr val="3D6841"/>
              </a:solidFill>
              <a:latin typeface="Inter Medium"/>
              <a:ea typeface="Inter Medium"/>
              <a:cs typeface="Inter Medium"/>
              <a:sym typeface="Inter Medium"/>
            </a:endParaRPr>
          </a:p>
          <a:p>
            <a:pPr indent="-317500" lvl="0" marL="457200" rtl="0" algn="l">
              <a:lnSpc>
                <a:spcPct val="100000"/>
              </a:lnSpc>
              <a:spcBef>
                <a:spcPts val="0"/>
              </a:spcBef>
              <a:spcAft>
                <a:spcPts val="0"/>
              </a:spcAft>
              <a:buClr>
                <a:srgbClr val="3D6841"/>
              </a:buClr>
              <a:buSzPts val="1400"/>
              <a:buFont typeface="Inter Medium"/>
              <a:buChar char="●"/>
            </a:pPr>
            <a:r>
              <a:rPr lang="en">
                <a:solidFill>
                  <a:srgbClr val="3D6841"/>
                </a:solidFill>
                <a:latin typeface="Inter Medium"/>
                <a:ea typeface="Inter Medium"/>
                <a:cs typeface="Inter Medium"/>
                <a:sym typeface="Inter Medium"/>
              </a:rPr>
              <a:t>20-yard shuttle</a:t>
            </a:r>
            <a:endParaRPr>
              <a:solidFill>
                <a:srgbClr val="3D6841"/>
              </a:solidFill>
              <a:latin typeface="Inter Medium"/>
              <a:ea typeface="Inter Medium"/>
              <a:cs typeface="Inter Medium"/>
              <a:sym typeface="Inter Medium"/>
            </a:endParaRPr>
          </a:p>
          <a:p>
            <a:pPr indent="-317500" lvl="0" marL="457200" rtl="0" algn="l">
              <a:lnSpc>
                <a:spcPct val="100000"/>
              </a:lnSpc>
              <a:spcBef>
                <a:spcPts val="0"/>
              </a:spcBef>
              <a:spcAft>
                <a:spcPts val="0"/>
              </a:spcAft>
              <a:buClr>
                <a:srgbClr val="3D6841"/>
              </a:buClr>
              <a:buSzPts val="1400"/>
              <a:buFont typeface="Inter Medium"/>
              <a:buChar char="●"/>
            </a:pPr>
            <a:r>
              <a:rPr lang="en">
                <a:solidFill>
                  <a:srgbClr val="3D6841"/>
                </a:solidFill>
                <a:latin typeface="Inter Medium"/>
                <a:ea typeface="Inter Medium"/>
                <a:cs typeface="Inter Medium"/>
                <a:sym typeface="Inter Medium"/>
              </a:rPr>
              <a:t>Three-cone drill</a:t>
            </a:r>
            <a:endParaRPr>
              <a:solidFill>
                <a:srgbClr val="3D6841"/>
              </a:solidFill>
              <a:latin typeface="Inter Medium"/>
              <a:ea typeface="Inter Medium"/>
              <a:cs typeface="Inter Medium"/>
              <a:sym typeface="Inter Medium"/>
            </a:endParaRPr>
          </a:p>
          <a:p>
            <a:pPr indent="-317500" lvl="0" marL="457200" rtl="0" algn="l">
              <a:lnSpc>
                <a:spcPct val="100000"/>
              </a:lnSpc>
              <a:spcBef>
                <a:spcPts val="0"/>
              </a:spcBef>
              <a:spcAft>
                <a:spcPts val="0"/>
              </a:spcAft>
              <a:buClr>
                <a:srgbClr val="3D6841"/>
              </a:buClr>
              <a:buSzPts val="1400"/>
              <a:buFont typeface="Inter Medium"/>
              <a:buChar char="●"/>
            </a:pPr>
            <a:r>
              <a:rPr lang="en">
                <a:solidFill>
                  <a:srgbClr val="3D6841"/>
                </a:solidFill>
                <a:latin typeface="Inter Medium"/>
                <a:ea typeface="Inter Medium"/>
                <a:cs typeface="Inter Medium"/>
                <a:sym typeface="Inter Medium"/>
              </a:rPr>
              <a:t>60-yard shuttle</a:t>
            </a:r>
            <a:endParaRPr>
              <a:solidFill>
                <a:srgbClr val="3D6841"/>
              </a:solidFill>
              <a:latin typeface="Inter Medium"/>
              <a:ea typeface="Inter Medium"/>
              <a:cs typeface="Inter Medium"/>
              <a:sym typeface="Inter Medium"/>
            </a:endParaRPr>
          </a:p>
        </p:txBody>
      </p:sp>
      <p:grpSp>
        <p:nvGrpSpPr>
          <p:cNvPr id="175" name="Google Shape;175;p28"/>
          <p:cNvGrpSpPr/>
          <p:nvPr/>
        </p:nvGrpSpPr>
        <p:grpSpPr>
          <a:xfrm>
            <a:off x="770475" y="355750"/>
            <a:ext cx="4561901" cy="4431975"/>
            <a:chOff x="1053750" y="355763"/>
            <a:chExt cx="4561901" cy="4431975"/>
          </a:xfrm>
        </p:grpSpPr>
        <p:pic>
          <p:nvPicPr>
            <p:cNvPr id="176" name="Google Shape;176;p28"/>
            <p:cNvPicPr preferRelativeResize="0"/>
            <p:nvPr/>
          </p:nvPicPr>
          <p:blipFill rotWithShape="1">
            <a:blip r:embed="rId3">
              <a:alphaModFix/>
            </a:blip>
            <a:srcRect b="0" l="0" r="0" t="6173"/>
            <a:stretch/>
          </p:blipFill>
          <p:spPr>
            <a:xfrm>
              <a:off x="1053750" y="355763"/>
              <a:ext cx="4561901" cy="4431975"/>
            </a:xfrm>
            <a:prstGeom prst="rect">
              <a:avLst/>
            </a:prstGeom>
            <a:noFill/>
            <a:ln>
              <a:noFill/>
            </a:ln>
          </p:spPr>
        </p:pic>
        <p:sp>
          <p:nvSpPr>
            <p:cNvPr id="177" name="Google Shape;177;p28"/>
            <p:cNvSpPr txBox="1"/>
            <p:nvPr/>
          </p:nvSpPr>
          <p:spPr>
            <a:xfrm>
              <a:off x="4683550" y="786600"/>
              <a:ext cx="283200" cy="492600"/>
            </a:xfrm>
            <a:prstGeom prst="rect">
              <a:avLst/>
            </a:prstGeom>
            <a:solidFill>
              <a:srgbClr val="F8F8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A3E37"/>
                  </a:solidFill>
                  <a:latin typeface="Helvetica Neue"/>
                  <a:ea typeface="Helvetica Neue"/>
                  <a:cs typeface="Helvetica Neue"/>
                  <a:sym typeface="Helvetica Neue"/>
                </a:rPr>
                <a:t>?</a:t>
              </a:r>
              <a:endParaRPr b="1" sz="2000">
                <a:solidFill>
                  <a:srgbClr val="EA3E37"/>
                </a:solidFill>
                <a:latin typeface="Helvetica Neue"/>
                <a:ea typeface="Helvetica Neue"/>
                <a:cs typeface="Helvetica Neue"/>
                <a:sym typeface="Helvetica Neue"/>
              </a:endParaRPr>
            </a:p>
          </p:txBody>
        </p:sp>
        <p:sp>
          <p:nvSpPr>
            <p:cNvPr id="178" name="Google Shape;178;p28"/>
            <p:cNvSpPr txBox="1"/>
            <p:nvPr/>
          </p:nvSpPr>
          <p:spPr>
            <a:xfrm>
              <a:off x="4683550" y="1848600"/>
              <a:ext cx="502200" cy="492600"/>
            </a:xfrm>
            <a:prstGeom prst="rect">
              <a:avLst/>
            </a:prstGeom>
            <a:solidFill>
              <a:srgbClr val="F8F8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A3E37"/>
                  </a:solidFill>
                  <a:latin typeface="Helvetica Neue"/>
                  <a:ea typeface="Helvetica Neue"/>
                  <a:cs typeface="Helvetica Neue"/>
                  <a:sym typeface="Helvetica Neue"/>
                </a:rPr>
                <a:t>?</a:t>
              </a:r>
              <a:endParaRPr b="1" sz="2000">
                <a:solidFill>
                  <a:srgbClr val="EA3E37"/>
                </a:solidFill>
                <a:latin typeface="Helvetica Neue"/>
                <a:ea typeface="Helvetica Neue"/>
                <a:cs typeface="Helvetica Neue"/>
                <a:sym typeface="Helvetica Neue"/>
              </a:endParaRPr>
            </a:p>
          </p:txBody>
        </p:sp>
        <p:sp>
          <p:nvSpPr>
            <p:cNvPr id="179" name="Google Shape;179;p28"/>
            <p:cNvSpPr txBox="1"/>
            <p:nvPr/>
          </p:nvSpPr>
          <p:spPr>
            <a:xfrm>
              <a:off x="1437850" y="786600"/>
              <a:ext cx="502200" cy="492600"/>
            </a:xfrm>
            <a:prstGeom prst="rect">
              <a:avLst/>
            </a:prstGeom>
            <a:solidFill>
              <a:srgbClr val="F8F8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A3E37"/>
                  </a:solidFill>
                  <a:latin typeface="Helvetica Neue"/>
                  <a:ea typeface="Helvetica Neue"/>
                  <a:cs typeface="Helvetica Neue"/>
                  <a:sym typeface="Helvetica Neue"/>
                </a:rPr>
                <a:t>?</a:t>
              </a:r>
              <a:endParaRPr b="1" sz="2000">
                <a:solidFill>
                  <a:srgbClr val="EA3E37"/>
                </a:solidFill>
                <a:latin typeface="Helvetica Neue"/>
                <a:ea typeface="Helvetica Neue"/>
                <a:cs typeface="Helvetica Neue"/>
                <a:sym typeface="Helvetica Neue"/>
              </a:endParaRPr>
            </a:p>
          </p:txBody>
        </p:sp>
        <p:sp>
          <p:nvSpPr>
            <p:cNvPr id="180" name="Google Shape;180;p28"/>
            <p:cNvSpPr txBox="1"/>
            <p:nvPr/>
          </p:nvSpPr>
          <p:spPr>
            <a:xfrm>
              <a:off x="1437850" y="1848600"/>
              <a:ext cx="360600" cy="492600"/>
            </a:xfrm>
            <a:prstGeom prst="rect">
              <a:avLst/>
            </a:prstGeom>
            <a:solidFill>
              <a:srgbClr val="F8F8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A3E37"/>
                  </a:solidFill>
                  <a:latin typeface="Helvetica Neue"/>
                  <a:ea typeface="Helvetica Neue"/>
                  <a:cs typeface="Helvetica Neue"/>
                  <a:sym typeface="Helvetica Neue"/>
                </a:rPr>
                <a:t>?</a:t>
              </a:r>
              <a:endParaRPr b="1" sz="2000">
                <a:solidFill>
                  <a:srgbClr val="EA3E37"/>
                </a:solidFill>
                <a:latin typeface="Helvetica Neue"/>
                <a:ea typeface="Helvetica Neue"/>
                <a:cs typeface="Helvetica Neue"/>
                <a:sym typeface="Helvetica Neue"/>
              </a:endParaRPr>
            </a:p>
          </p:txBody>
        </p:sp>
      </p:grpSp>
      <p:sp>
        <p:nvSpPr>
          <p:cNvPr id="181" name="Google Shape;181;p28"/>
          <p:cNvSpPr txBox="1"/>
          <p:nvPr/>
        </p:nvSpPr>
        <p:spPr>
          <a:xfrm>
            <a:off x="5657275" y="3195500"/>
            <a:ext cx="3331200" cy="923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800">
                <a:solidFill>
                  <a:srgbClr val="3D6841"/>
                </a:solidFill>
                <a:latin typeface="Russo One"/>
                <a:ea typeface="Russo One"/>
                <a:cs typeface="Russo One"/>
                <a:sym typeface="Russo One"/>
              </a:rPr>
              <a:t>INCREASE DRAFT CHANCES </a:t>
            </a:r>
            <a:endParaRPr sz="1800">
              <a:solidFill>
                <a:srgbClr val="3D6841"/>
              </a:solidFill>
              <a:latin typeface="Russo One"/>
              <a:ea typeface="Russo One"/>
              <a:cs typeface="Russo One"/>
              <a:sym typeface="Russo One"/>
            </a:endParaRPr>
          </a:p>
          <a:p>
            <a:pPr indent="0" lvl="0" marL="0" rtl="0" algn="l">
              <a:spcBef>
                <a:spcPts val="0"/>
              </a:spcBef>
              <a:spcAft>
                <a:spcPts val="0"/>
              </a:spcAft>
              <a:buNone/>
            </a:pPr>
            <a:r>
              <a:t/>
            </a:r>
            <a:endParaRPr sz="1800">
              <a:solidFill>
                <a:srgbClr val="3D6841"/>
              </a:solidFill>
              <a:latin typeface="Russo One"/>
              <a:ea typeface="Russo One"/>
              <a:cs typeface="Russo One"/>
              <a:sym typeface="Russo One"/>
            </a:endParaRPr>
          </a:p>
          <a:p>
            <a:pPr indent="0" lvl="0" marL="0" rtl="0" algn="l">
              <a:spcBef>
                <a:spcPts val="0"/>
              </a:spcBef>
              <a:spcAft>
                <a:spcPts val="0"/>
              </a:spcAft>
              <a:buNone/>
            </a:pPr>
            <a:r>
              <a:rPr lang="en" sz="1800">
                <a:solidFill>
                  <a:srgbClr val="3D6841"/>
                </a:solidFill>
                <a:latin typeface="Russo One"/>
                <a:ea typeface="Russo One"/>
                <a:cs typeface="Russo One"/>
                <a:sym typeface="Russo One"/>
              </a:rPr>
              <a:t>SUCCESSFUL NFL CAREER</a:t>
            </a:r>
            <a:endParaRPr sz="1800">
              <a:solidFill>
                <a:srgbClr val="3D6841"/>
              </a:solidFill>
              <a:latin typeface="Russo One"/>
              <a:ea typeface="Russo One"/>
              <a:cs typeface="Russo One"/>
              <a:sym typeface="Russo One"/>
            </a:endParaRPr>
          </a:p>
        </p:txBody>
      </p:sp>
      <p:sp>
        <p:nvSpPr>
          <p:cNvPr id="182" name="Google Shape;182;p28"/>
          <p:cNvSpPr txBox="1"/>
          <p:nvPr/>
        </p:nvSpPr>
        <p:spPr>
          <a:xfrm>
            <a:off x="5657275" y="1024300"/>
            <a:ext cx="33312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800">
                <a:solidFill>
                  <a:srgbClr val="3D6841"/>
                </a:solidFill>
                <a:latin typeface="Russo One"/>
                <a:ea typeface="Russo One"/>
                <a:cs typeface="Russo One"/>
                <a:sym typeface="Russo One"/>
              </a:rPr>
              <a:t>PREVENT INJURY</a:t>
            </a:r>
            <a:endParaRPr sz="1800">
              <a:solidFill>
                <a:srgbClr val="3D6841"/>
              </a:solidFill>
              <a:latin typeface="Russo One"/>
              <a:ea typeface="Russo One"/>
              <a:cs typeface="Russo One"/>
              <a:sym typeface="Russo One"/>
            </a:endParaRPr>
          </a:p>
        </p:txBody>
      </p:sp>
      <p:grpSp>
        <p:nvGrpSpPr>
          <p:cNvPr id="183" name="Google Shape;183;p28"/>
          <p:cNvGrpSpPr/>
          <p:nvPr/>
        </p:nvGrpSpPr>
        <p:grpSpPr>
          <a:xfrm>
            <a:off x="7899675" y="0"/>
            <a:ext cx="761400" cy="778075"/>
            <a:chOff x="7899675" y="0"/>
            <a:chExt cx="761400" cy="778075"/>
          </a:xfrm>
        </p:grpSpPr>
        <p:grpSp>
          <p:nvGrpSpPr>
            <p:cNvPr id="184" name="Google Shape;184;p28"/>
            <p:cNvGrpSpPr/>
            <p:nvPr/>
          </p:nvGrpSpPr>
          <p:grpSpPr>
            <a:xfrm>
              <a:off x="7899675" y="0"/>
              <a:ext cx="761400" cy="778075"/>
              <a:chOff x="7899675" y="0"/>
              <a:chExt cx="761400" cy="778075"/>
            </a:xfrm>
          </p:grpSpPr>
          <p:sp>
            <p:nvSpPr>
              <p:cNvPr id="185" name="Google Shape;185;p28"/>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8"/>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7" name="Google Shape;187;p28"/>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8" name="Google Shape;188;p28"/>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KELLY</a:t>
            </a:r>
            <a:endParaRPr>
              <a:solidFill>
                <a:schemeClr val="lt1"/>
              </a:solidFill>
              <a:latin typeface="Russo One"/>
              <a:ea typeface="Russo One"/>
              <a:cs typeface="Russo One"/>
              <a:sym typeface="Russo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D764"/>
        </a:solidFill>
      </p:bgPr>
    </p:bg>
    <p:spTree>
      <p:nvGrpSpPr>
        <p:cNvPr id="192" name="Shape 192"/>
        <p:cNvGrpSpPr/>
        <p:nvPr/>
      </p:nvGrpSpPr>
      <p:grpSpPr>
        <a:xfrm>
          <a:off x="0" y="0"/>
          <a:ext cx="0" cy="0"/>
          <a:chOff x="0" y="0"/>
          <a:chExt cx="0" cy="0"/>
        </a:xfrm>
      </p:grpSpPr>
      <p:sp>
        <p:nvSpPr>
          <p:cNvPr id="193" name="Google Shape;193;p29"/>
          <p:cNvSpPr txBox="1"/>
          <p:nvPr/>
        </p:nvSpPr>
        <p:spPr>
          <a:xfrm>
            <a:off x="2124975" y="539994"/>
            <a:ext cx="4894200" cy="831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4800">
                <a:solidFill>
                  <a:schemeClr val="lt1"/>
                </a:solidFill>
                <a:latin typeface="Russo One"/>
                <a:ea typeface="Russo One"/>
                <a:cs typeface="Russo One"/>
                <a:sym typeface="Russo One"/>
              </a:rPr>
              <a:t>DATA SOURCES</a:t>
            </a:r>
            <a:endParaRPr sz="4800">
              <a:solidFill>
                <a:schemeClr val="lt1"/>
              </a:solidFill>
              <a:latin typeface="Russo One"/>
              <a:ea typeface="Russo One"/>
              <a:cs typeface="Russo One"/>
              <a:sym typeface="Russo One"/>
            </a:endParaRPr>
          </a:p>
        </p:txBody>
      </p:sp>
      <p:sp>
        <p:nvSpPr>
          <p:cNvPr id="194" name="Google Shape;194;p29"/>
          <p:cNvSpPr txBox="1"/>
          <p:nvPr/>
        </p:nvSpPr>
        <p:spPr>
          <a:xfrm>
            <a:off x="3622263" y="1417500"/>
            <a:ext cx="18996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3600">
                <a:solidFill>
                  <a:srgbClr val="3D6841"/>
                </a:solidFill>
                <a:latin typeface="Montserrat SemiBold"/>
                <a:ea typeface="Montserrat SemiBold"/>
                <a:cs typeface="Montserrat SemiBold"/>
                <a:sym typeface="Montserrat SemiBold"/>
              </a:rPr>
              <a:t>02</a:t>
            </a:r>
            <a:endParaRPr sz="1100">
              <a:solidFill>
                <a:srgbClr val="3D6841"/>
              </a:solidFill>
              <a:latin typeface="Montserrat Medium"/>
              <a:ea typeface="Montserrat Medium"/>
              <a:cs typeface="Montserrat Medium"/>
              <a:sym typeface="Montserrat Medium"/>
            </a:endParaRPr>
          </a:p>
        </p:txBody>
      </p:sp>
      <p:sp>
        <p:nvSpPr>
          <p:cNvPr id="195" name="Google Shape;195;p29"/>
          <p:cNvSpPr txBox="1"/>
          <p:nvPr/>
        </p:nvSpPr>
        <p:spPr>
          <a:xfrm>
            <a:off x="6365931" y="1417500"/>
            <a:ext cx="18996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3600">
                <a:solidFill>
                  <a:srgbClr val="3D6841"/>
                </a:solidFill>
                <a:latin typeface="Montserrat SemiBold"/>
                <a:ea typeface="Montserrat SemiBold"/>
                <a:cs typeface="Montserrat SemiBold"/>
                <a:sym typeface="Montserrat SemiBold"/>
              </a:rPr>
              <a:t>03</a:t>
            </a:r>
            <a:endParaRPr sz="1100">
              <a:solidFill>
                <a:srgbClr val="3D6841"/>
              </a:solidFill>
              <a:latin typeface="Montserrat Medium"/>
              <a:ea typeface="Montserrat Medium"/>
              <a:cs typeface="Montserrat Medium"/>
              <a:sym typeface="Montserrat Medium"/>
            </a:endParaRPr>
          </a:p>
        </p:txBody>
      </p:sp>
      <p:pic>
        <p:nvPicPr>
          <p:cNvPr id="196" name="Google Shape;196;p29"/>
          <p:cNvPicPr preferRelativeResize="0"/>
          <p:nvPr/>
        </p:nvPicPr>
        <p:blipFill rotWithShape="1">
          <a:blip r:embed="rId3">
            <a:alphaModFix/>
          </a:blip>
          <a:srcRect b="72709" l="7569" r="77412" t="-579"/>
          <a:stretch/>
        </p:blipFill>
        <p:spPr>
          <a:xfrm>
            <a:off x="7469124" y="352313"/>
            <a:ext cx="1794024" cy="2219425"/>
          </a:xfrm>
          <a:prstGeom prst="rect">
            <a:avLst/>
          </a:prstGeom>
          <a:noFill/>
          <a:ln>
            <a:noFill/>
          </a:ln>
        </p:spPr>
      </p:pic>
      <p:sp>
        <p:nvSpPr>
          <p:cNvPr id="197" name="Google Shape;197;p29"/>
          <p:cNvSpPr txBox="1"/>
          <p:nvPr/>
        </p:nvSpPr>
        <p:spPr>
          <a:xfrm>
            <a:off x="247650" y="2391375"/>
            <a:ext cx="3552900" cy="338700"/>
          </a:xfrm>
          <a:prstGeom prst="rect">
            <a:avLst/>
          </a:prstGeom>
          <a:noFill/>
          <a:ln>
            <a:noFill/>
          </a:ln>
        </p:spPr>
        <p:txBody>
          <a:bodyPr anchorCtr="0" anchor="t" bIns="45725" lIns="45725" spcFirstLastPara="1" rIns="45725" wrap="square" tIns="45725">
            <a:spAutoFit/>
          </a:bodyPr>
          <a:lstStyle/>
          <a:p>
            <a:pPr indent="0" lvl="0" marL="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p:txBody>
      </p:sp>
      <p:sp>
        <p:nvSpPr>
          <p:cNvPr id="198" name="Google Shape;198;p29"/>
          <p:cNvSpPr txBox="1"/>
          <p:nvPr/>
        </p:nvSpPr>
        <p:spPr>
          <a:xfrm>
            <a:off x="575313" y="2024550"/>
            <a:ext cx="2597700" cy="363300"/>
          </a:xfrm>
          <a:prstGeom prst="rect">
            <a:avLst/>
          </a:prstGeom>
          <a:noFill/>
          <a:ln>
            <a:noFill/>
          </a:ln>
        </p:spPr>
        <p:txBody>
          <a:bodyPr anchorCtr="0" anchor="ctr" bIns="45725" lIns="45725" spcFirstLastPara="1" rIns="45725" wrap="square" tIns="45725">
            <a:noAutofit/>
          </a:bodyPr>
          <a:lstStyle/>
          <a:p>
            <a:pPr indent="0" lvl="0" marL="0" rtl="0" algn="ctr">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Injury Record</a:t>
            </a:r>
            <a:endParaRPr sz="2200">
              <a:solidFill>
                <a:srgbClr val="3D6841"/>
              </a:solidFill>
              <a:latin typeface="Inter ExtraBold"/>
              <a:ea typeface="Inter ExtraBold"/>
              <a:cs typeface="Inter ExtraBold"/>
              <a:sym typeface="Inter ExtraBold"/>
            </a:endParaRPr>
          </a:p>
        </p:txBody>
      </p:sp>
      <p:sp>
        <p:nvSpPr>
          <p:cNvPr id="199" name="Google Shape;199;p29"/>
          <p:cNvSpPr txBox="1"/>
          <p:nvPr/>
        </p:nvSpPr>
        <p:spPr>
          <a:xfrm>
            <a:off x="1110963" y="1371300"/>
            <a:ext cx="152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3D6841"/>
                </a:solidFill>
                <a:latin typeface="Montserrat SemiBold"/>
                <a:ea typeface="Montserrat SemiBold"/>
                <a:cs typeface="Montserrat SemiBold"/>
                <a:sym typeface="Montserrat SemiBold"/>
              </a:rPr>
              <a:t>01</a:t>
            </a:r>
            <a:endParaRPr sz="3600"/>
          </a:p>
        </p:txBody>
      </p:sp>
      <p:sp>
        <p:nvSpPr>
          <p:cNvPr id="200" name="Google Shape;200;p29"/>
          <p:cNvSpPr txBox="1"/>
          <p:nvPr/>
        </p:nvSpPr>
        <p:spPr>
          <a:xfrm>
            <a:off x="233537" y="2435775"/>
            <a:ext cx="2992200" cy="2308800"/>
          </a:xfrm>
          <a:prstGeom prst="rect">
            <a:avLst/>
          </a:prstGeom>
          <a:noFill/>
          <a:ln>
            <a:noFill/>
          </a:ln>
        </p:spPr>
        <p:txBody>
          <a:bodyPr anchorCtr="0" anchor="t" bIns="45725" lIns="45725" spcFirstLastPara="1" rIns="45725" wrap="square" tIns="45725">
            <a:spAutoFit/>
          </a:bodyPr>
          <a:lstStyle/>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105 injury records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100 unique players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Key columns: ‘PlayerKey’, ‘GameID’, ‘PlayKey’</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28 PlayKey values missing</a:t>
            </a:r>
            <a:endParaRPr sz="1600">
              <a:solidFill>
                <a:srgbClr val="3D6841"/>
              </a:solidFill>
              <a:latin typeface="Inter Medium"/>
              <a:ea typeface="Inter Medium"/>
              <a:cs typeface="Inter Medium"/>
              <a:sym typeface="Inter Medium"/>
            </a:endParaRPr>
          </a:p>
        </p:txBody>
      </p:sp>
      <p:sp>
        <p:nvSpPr>
          <p:cNvPr id="201" name="Google Shape;201;p29"/>
          <p:cNvSpPr txBox="1"/>
          <p:nvPr/>
        </p:nvSpPr>
        <p:spPr>
          <a:xfrm>
            <a:off x="3173013" y="2435775"/>
            <a:ext cx="2992200" cy="1816200"/>
          </a:xfrm>
          <a:prstGeom prst="rect">
            <a:avLst/>
          </a:prstGeom>
          <a:noFill/>
          <a:ln>
            <a:noFill/>
          </a:ln>
        </p:spPr>
        <p:txBody>
          <a:bodyPr anchorCtr="0" anchor="t" bIns="45725" lIns="45725" spcFirstLastPara="1" rIns="45725" wrap="square" tIns="45725">
            <a:spAutoFit/>
          </a:bodyPr>
          <a:lstStyle/>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250 players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5,712 games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267,005 plays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Key columns: ‘PlayerKey’, ‘GameID’, ‘PlayKey’</a:t>
            </a:r>
            <a:endParaRPr sz="1600">
              <a:solidFill>
                <a:srgbClr val="3D6841"/>
              </a:solidFill>
              <a:latin typeface="Inter Medium"/>
              <a:ea typeface="Inter Medium"/>
              <a:cs typeface="Inter Medium"/>
              <a:sym typeface="Inter Medium"/>
            </a:endParaRPr>
          </a:p>
        </p:txBody>
      </p:sp>
      <p:sp>
        <p:nvSpPr>
          <p:cNvPr id="202" name="Google Shape;202;p29"/>
          <p:cNvSpPr txBox="1"/>
          <p:nvPr/>
        </p:nvSpPr>
        <p:spPr>
          <a:xfrm>
            <a:off x="3319050" y="2021025"/>
            <a:ext cx="2505900" cy="363300"/>
          </a:xfrm>
          <a:prstGeom prst="rect">
            <a:avLst/>
          </a:prstGeom>
          <a:noFill/>
          <a:ln>
            <a:noFill/>
          </a:ln>
        </p:spPr>
        <p:txBody>
          <a:bodyPr anchorCtr="0" anchor="ctr" bIns="45725" lIns="45725" spcFirstLastPara="1" rIns="45725" wrap="square" tIns="45725">
            <a:noAutofit/>
          </a:bodyPr>
          <a:lstStyle/>
          <a:p>
            <a:pPr indent="0" lvl="0" marL="0" rtl="0" algn="ctr">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PlayList</a:t>
            </a:r>
            <a:endParaRPr sz="2200">
              <a:solidFill>
                <a:srgbClr val="3D6841"/>
              </a:solidFill>
              <a:latin typeface="Inter ExtraBold"/>
              <a:ea typeface="Inter ExtraBold"/>
              <a:cs typeface="Inter ExtraBold"/>
              <a:sym typeface="Inter ExtraBold"/>
            </a:endParaRPr>
          </a:p>
        </p:txBody>
      </p:sp>
      <p:sp>
        <p:nvSpPr>
          <p:cNvPr id="203" name="Google Shape;203;p29"/>
          <p:cNvSpPr txBox="1"/>
          <p:nvPr/>
        </p:nvSpPr>
        <p:spPr>
          <a:xfrm>
            <a:off x="6062775" y="2024550"/>
            <a:ext cx="2505900" cy="363300"/>
          </a:xfrm>
          <a:prstGeom prst="rect">
            <a:avLst/>
          </a:prstGeom>
          <a:noFill/>
          <a:ln>
            <a:noFill/>
          </a:ln>
        </p:spPr>
        <p:txBody>
          <a:bodyPr anchorCtr="0" anchor="ctr" bIns="45725" lIns="45725" spcFirstLastPara="1" rIns="45725" wrap="square" tIns="45725">
            <a:noAutofit/>
          </a:bodyPr>
          <a:lstStyle/>
          <a:p>
            <a:pPr indent="0" lvl="0" marL="0" rtl="0" algn="ctr">
              <a:lnSpc>
                <a:spcPct val="80000"/>
              </a:lnSpc>
              <a:spcBef>
                <a:spcPts val="0"/>
              </a:spcBef>
              <a:spcAft>
                <a:spcPts val="0"/>
              </a:spcAft>
              <a:buNone/>
            </a:pPr>
            <a:r>
              <a:rPr lang="en" sz="2200">
                <a:solidFill>
                  <a:srgbClr val="3D6841"/>
                </a:solidFill>
                <a:latin typeface="Inter ExtraBold"/>
                <a:ea typeface="Inter ExtraBold"/>
                <a:cs typeface="Inter ExtraBold"/>
                <a:sym typeface="Inter ExtraBold"/>
              </a:rPr>
              <a:t>NFL Combine</a:t>
            </a:r>
            <a:endParaRPr sz="2200">
              <a:solidFill>
                <a:srgbClr val="3D6841"/>
              </a:solidFill>
              <a:latin typeface="Inter ExtraBold"/>
              <a:ea typeface="Inter ExtraBold"/>
              <a:cs typeface="Inter ExtraBold"/>
              <a:sym typeface="Inter ExtraBold"/>
            </a:endParaRPr>
          </a:p>
        </p:txBody>
      </p:sp>
      <p:sp>
        <p:nvSpPr>
          <p:cNvPr id="204" name="Google Shape;204;p29"/>
          <p:cNvSpPr txBox="1"/>
          <p:nvPr/>
        </p:nvSpPr>
        <p:spPr>
          <a:xfrm>
            <a:off x="5918263" y="2435775"/>
            <a:ext cx="2992200" cy="1816200"/>
          </a:xfrm>
          <a:prstGeom prst="rect">
            <a:avLst/>
          </a:prstGeom>
          <a:noFill/>
          <a:ln>
            <a:noFill/>
          </a:ln>
        </p:spPr>
        <p:txBody>
          <a:bodyPr anchorCtr="0" anchor="t" bIns="45725" lIns="45725" spcFirstLastPara="1" rIns="45725" wrap="square" tIns="45725">
            <a:spAutoFit/>
          </a:bodyPr>
          <a:lstStyle/>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3,476 unique players</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2009-2019</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t/>
            </a:r>
            <a:endParaRPr sz="1600">
              <a:solidFill>
                <a:srgbClr val="3D6841"/>
              </a:solidFill>
              <a:latin typeface="Inter Medium"/>
              <a:ea typeface="Inter Medium"/>
              <a:cs typeface="Inter Medium"/>
              <a:sym typeface="Inter Medium"/>
            </a:endParaRPr>
          </a:p>
          <a:p>
            <a:pPr indent="0" lvl="0" marL="457200" rtl="0" algn="l">
              <a:lnSpc>
                <a:spcPct val="100000"/>
              </a:lnSpc>
              <a:spcBef>
                <a:spcPts val="0"/>
              </a:spcBef>
              <a:spcAft>
                <a:spcPts val="0"/>
              </a:spcAft>
              <a:buNone/>
            </a:pPr>
            <a:r>
              <a:rPr lang="en" sz="1600">
                <a:solidFill>
                  <a:srgbClr val="3D6841"/>
                </a:solidFill>
                <a:latin typeface="Inter Medium"/>
                <a:ea typeface="Inter Medium"/>
                <a:cs typeface="Inter Medium"/>
                <a:sym typeface="Inter Medium"/>
              </a:rPr>
              <a:t>Key columns: ‘Drafted’, ‘Player_Type’, ‘Position_Type’, ‘Age’, ‘School’</a:t>
            </a:r>
            <a:endParaRPr sz="1600">
              <a:solidFill>
                <a:srgbClr val="3D6841"/>
              </a:solidFill>
              <a:latin typeface="Inter Medium"/>
              <a:ea typeface="Inter Medium"/>
              <a:cs typeface="Inter Medium"/>
              <a:sym typeface="Inter Medium"/>
            </a:endParaRPr>
          </a:p>
        </p:txBody>
      </p:sp>
      <p:pic>
        <p:nvPicPr>
          <p:cNvPr id="205" name="Google Shape;205;p29"/>
          <p:cNvPicPr preferRelativeResize="0"/>
          <p:nvPr/>
        </p:nvPicPr>
        <p:blipFill rotWithShape="1">
          <a:blip r:embed="rId3">
            <a:alphaModFix/>
          </a:blip>
          <a:srcRect b="72130" l="21397" r="63584" t="0"/>
          <a:stretch/>
        </p:blipFill>
        <p:spPr>
          <a:xfrm rot="-5400000">
            <a:off x="4525123" y="3554725"/>
            <a:ext cx="1794024" cy="2219425"/>
          </a:xfrm>
          <a:prstGeom prst="rect">
            <a:avLst/>
          </a:prstGeom>
          <a:noFill/>
          <a:ln>
            <a:noFill/>
          </a:ln>
        </p:spPr>
      </p:pic>
      <p:grpSp>
        <p:nvGrpSpPr>
          <p:cNvPr id="206" name="Google Shape;206;p29"/>
          <p:cNvGrpSpPr/>
          <p:nvPr/>
        </p:nvGrpSpPr>
        <p:grpSpPr>
          <a:xfrm>
            <a:off x="7899675" y="0"/>
            <a:ext cx="761400" cy="778075"/>
            <a:chOff x="7899675" y="0"/>
            <a:chExt cx="761400" cy="778075"/>
          </a:xfrm>
        </p:grpSpPr>
        <p:grpSp>
          <p:nvGrpSpPr>
            <p:cNvPr id="207" name="Google Shape;207;p29"/>
            <p:cNvGrpSpPr/>
            <p:nvPr/>
          </p:nvGrpSpPr>
          <p:grpSpPr>
            <a:xfrm>
              <a:off x="7899675" y="0"/>
              <a:ext cx="761400" cy="778075"/>
              <a:chOff x="7899675" y="0"/>
              <a:chExt cx="761400" cy="778075"/>
            </a:xfrm>
          </p:grpSpPr>
          <p:sp>
            <p:nvSpPr>
              <p:cNvPr id="208" name="Google Shape;208;p29"/>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9"/>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0" name="Google Shape;210;p29"/>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1" name="Google Shape;211;p29"/>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KELLY</a:t>
            </a:r>
            <a:endParaRPr>
              <a:solidFill>
                <a:schemeClr val="lt1"/>
              </a:solidFill>
              <a:latin typeface="Russo One"/>
              <a:ea typeface="Russo One"/>
              <a:cs typeface="Russo One"/>
              <a:sym typeface="Russo One"/>
            </a:endParaRPr>
          </a:p>
        </p:txBody>
      </p:sp>
      <p:pic>
        <p:nvPicPr>
          <p:cNvPr id="212" name="Google Shape;212;p29"/>
          <p:cNvPicPr preferRelativeResize="0"/>
          <p:nvPr/>
        </p:nvPicPr>
        <p:blipFill rotWithShape="1">
          <a:blip r:embed="rId3">
            <a:alphaModFix/>
          </a:blip>
          <a:srcRect b="17985" l="51690" r="29590" t="54298"/>
          <a:stretch/>
        </p:blipFill>
        <p:spPr>
          <a:xfrm>
            <a:off x="90325" y="132908"/>
            <a:ext cx="1912800" cy="18881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30"/>
          <p:cNvSpPr txBox="1"/>
          <p:nvPr/>
        </p:nvSpPr>
        <p:spPr>
          <a:xfrm>
            <a:off x="1085025" y="302625"/>
            <a:ext cx="7288500" cy="554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3000">
                <a:solidFill>
                  <a:srgbClr val="3D6841"/>
                </a:solidFill>
                <a:latin typeface="Russo One"/>
                <a:ea typeface="Russo One"/>
                <a:cs typeface="Russo One"/>
                <a:sym typeface="Russo One"/>
              </a:rPr>
              <a:t>  </a:t>
            </a:r>
            <a:r>
              <a:rPr lang="en" sz="3000">
                <a:solidFill>
                  <a:srgbClr val="3D6841"/>
                </a:solidFill>
                <a:latin typeface="Russo One"/>
                <a:ea typeface="Russo One"/>
                <a:cs typeface="Russo One"/>
                <a:sym typeface="Russo One"/>
              </a:rPr>
              <a:t>FACTORS </a:t>
            </a:r>
            <a:r>
              <a:rPr lang="en" sz="3000">
                <a:solidFill>
                  <a:srgbClr val="3D6841"/>
                </a:solidFill>
                <a:latin typeface="Russo One"/>
                <a:ea typeface="Russo One"/>
                <a:cs typeface="Russo One"/>
                <a:sym typeface="Russo One"/>
              </a:rPr>
              <a:t>LEADING TO INJURY</a:t>
            </a:r>
            <a:endParaRPr sz="3000">
              <a:solidFill>
                <a:srgbClr val="3D6841"/>
              </a:solidFill>
              <a:latin typeface="Russo One"/>
              <a:ea typeface="Russo One"/>
              <a:cs typeface="Russo One"/>
              <a:sym typeface="Russo One"/>
            </a:endParaRPr>
          </a:p>
        </p:txBody>
      </p:sp>
      <p:sp>
        <p:nvSpPr>
          <p:cNvPr id="218" name="Google Shape;218;p30"/>
          <p:cNvSpPr txBox="1"/>
          <p:nvPr/>
        </p:nvSpPr>
        <p:spPr>
          <a:xfrm>
            <a:off x="431000" y="1883375"/>
            <a:ext cx="3752100" cy="307800"/>
          </a:xfrm>
          <a:prstGeom prst="rect">
            <a:avLst/>
          </a:prstGeom>
          <a:noFill/>
          <a:ln>
            <a:noFill/>
          </a:ln>
        </p:spPr>
        <p:txBody>
          <a:bodyPr anchorCtr="0" anchor="t" bIns="45725" lIns="45725" spcFirstLastPara="1" rIns="45725" wrap="square" tIns="45725">
            <a:spAutoFit/>
          </a:bodyPr>
          <a:lstStyle/>
          <a:p>
            <a:pPr indent="0" lvl="0" marL="0" rtl="0" algn="l">
              <a:lnSpc>
                <a:spcPct val="100000"/>
              </a:lnSpc>
              <a:spcBef>
                <a:spcPts val="0"/>
              </a:spcBef>
              <a:spcAft>
                <a:spcPts val="0"/>
              </a:spcAft>
              <a:buNone/>
            </a:pPr>
            <a:r>
              <a:t/>
            </a:r>
            <a:endParaRPr>
              <a:solidFill>
                <a:srgbClr val="3D6841"/>
              </a:solidFill>
              <a:latin typeface="Inter Medium"/>
              <a:ea typeface="Inter Medium"/>
              <a:cs typeface="Inter Medium"/>
              <a:sym typeface="Inter Medium"/>
            </a:endParaRPr>
          </a:p>
        </p:txBody>
      </p:sp>
      <p:grpSp>
        <p:nvGrpSpPr>
          <p:cNvPr id="219" name="Google Shape;219;p30"/>
          <p:cNvGrpSpPr/>
          <p:nvPr/>
        </p:nvGrpSpPr>
        <p:grpSpPr>
          <a:xfrm>
            <a:off x="7899675" y="0"/>
            <a:ext cx="761400" cy="778075"/>
            <a:chOff x="7899675" y="0"/>
            <a:chExt cx="761400" cy="778075"/>
          </a:xfrm>
        </p:grpSpPr>
        <p:grpSp>
          <p:nvGrpSpPr>
            <p:cNvPr id="220" name="Google Shape;220;p30"/>
            <p:cNvGrpSpPr/>
            <p:nvPr/>
          </p:nvGrpSpPr>
          <p:grpSpPr>
            <a:xfrm>
              <a:off x="7899675" y="0"/>
              <a:ext cx="761400" cy="778075"/>
              <a:chOff x="7899675" y="0"/>
              <a:chExt cx="761400" cy="778075"/>
            </a:xfrm>
          </p:grpSpPr>
          <p:sp>
            <p:nvSpPr>
              <p:cNvPr id="221" name="Google Shape;221;p30"/>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30"/>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3" name="Google Shape;223;p30"/>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4" name="Google Shape;224;p30"/>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TINKLE</a:t>
            </a:r>
            <a:endParaRPr>
              <a:solidFill>
                <a:schemeClr val="lt1"/>
              </a:solidFill>
              <a:latin typeface="Russo One"/>
              <a:ea typeface="Russo One"/>
              <a:cs typeface="Russo One"/>
              <a:sym typeface="Russo One"/>
            </a:endParaRPr>
          </a:p>
        </p:txBody>
      </p:sp>
      <p:pic>
        <p:nvPicPr>
          <p:cNvPr id="225" name="Google Shape;225;p30"/>
          <p:cNvPicPr preferRelativeResize="0"/>
          <p:nvPr/>
        </p:nvPicPr>
        <p:blipFill>
          <a:blip r:embed="rId3">
            <a:alphaModFix/>
          </a:blip>
          <a:stretch>
            <a:fillRect/>
          </a:stretch>
        </p:blipFill>
        <p:spPr>
          <a:xfrm>
            <a:off x="804575" y="1183975"/>
            <a:ext cx="7326450" cy="3369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3D4"/>
        </a:solidFill>
      </p:bgPr>
    </p:bg>
    <p:spTree>
      <p:nvGrpSpPr>
        <p:cNvPr id="229" name="Shape 229"/>
        <p:cNvGrpSpPr/>
        <p:nvPr/>
      </p:nvGrpSpPr>
      <p:grpSpPr>
        <a:xfrm>
          <a:off x="0" y="0"/>
          <a:ext cx="0" cy="0"/>
          <a:chOff x="0" y="0"/>
          <a:chExt cx="0" cy="0"/>
        </a:xfrm>
      </p:grpSpPr>
      <p:grpSp>
        <p:nvGrpSpPr>
          <p:cNvPr id="230" name="Google Shape;230;p31"/>
          <p:cNvGrpSpPr/>
          <p:nvPr/>
        </p:nvGrpSpPr>
        <p:grpSpPr>
          <a:xfrm>
            <a:off x="7899675" y="0"/>
            <a:ext cx="761400" cy="778075"/>
            <a:chOff x="7899675" y="0"/>
            <a:chExt cx="761400" cy="778075"/>
          </a:xfrm>
        </p:grpSpPr>
        <p:grpSp>
          <p:nvGrpSpPr>
            <p:cNvPr id="231" name="Google Shape;231;p31"/>
            <p:cNvGrpSpPr/>
            <p:nvPr/>
          </p:nvGrpSpPr>
          <p:grpSpPr>
            <a:xfrm>
              <a:off x="7899675" y="0"/>
              <a:ext cx="761400" cy="778075"/>
              <a:chOff x="7899675" y="0"/>
              <a:chExt cx="761400" cy="778075"/>
            </a:xfrm>
          </p:grpSpPr>
          <p:sp>
            <p:nvSpPr>
              <p:cNvPr id="232" name="Google Shape;232;p31"/>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31"/>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4" name="Google Shape;234;p31"/>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5" name="Google Shape;235;p31"/>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TINKLE</a:t>
            </a:r>
            <a:endParaRPr>
              <a:solidFill>
                <a:schemeClr val="lt1"/>
              </a:solidFill>
              <a:latin typeface="Russo One"/>
              <a:ea typeface="Russo One"/>
              <a:cs typeface="Russo One"/>
              <a:sym typeface="Russo One"/>
            </a:endParaRPr>
          </a:p>
        </p:txBody>
      </p:sp>
      <p:sp>
        <p:nvSpPr>
          <p:cNvPr id="236" name="Google Shape;236;p31"/>
          <p:cNvSpPr txBox="1"/>
          <p:nvPr/>
        </p:nvSpPr>
        <p:spPr>
          <a:xfrm>
            <a:off x="1741950" y="256700"/>
            <a:ext cx="5660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rgbClr val="3D6841"/>
                </a:solidFill>
                <a:latin typeface="Russo One"/>
                <a:ea typeface="Russo One"/>
                <a:cs typeface="Russo One"/>
                <a:sym typeface="Russo One"/>
              </a:rPr>
              <a:t>MODELS</a:t>
            </a:r>
            <a:endParaRPr sz="3400"/>
          </a:p>
        </p:txBody>
      </p:sp>
      <p:pic>
        <p:nvPicPr>
          <p:cNvPr id="237" name="Google Shape;237;p31"/>
          <p:cNvPicPr preferRelativeResize="0"/>
          <p:nvPr/>
        </p:nvPicPr>
        <p:blipFill>
          <a:blip r:embed="rId3">
            <a:alphaModFix/>
          </a:blip>
          <a:stretch>
            <a:fillRect/>
          </a:stretch>
        </p:blipFill>
        <p:spPr>
          <a:xfrm>
            <a:off x="232202" y="1011878"/>
            <a:ext cx="4705224" cy="3969746"/>
          </a:xfrm>
          <a:prstGeom prst="rect">
            <a:avLst/>
          </a:prstGeom>
          <a:noFill/>
          <a:ln>
            <a:noFill/>
          </a:ln>
        </p:spPr>
      </p:pic>
      <p:pic>
        <p:nvPicPr>
          <p:cNvPr id="238" name="Google Shape;238;p31"/>
          <p:cNvPicPr preferRelativeResize="0"/>
          <p:nvPr/>
        </p:nvPicPr>
        <p:blipFill>
          <a:blip r:embed="rId4">
            <a:alphaModFix/>
          </a:blip>
          <a:stretch>
            <a:fillRect/>
          </a:stretch>
        </p:blipFill>
        <p:spPr>
          <a:xfrm>
            <a:off x="4349800" y="1278575"/>
            <a:ext cx="4832300" cy="228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3D4"/>
        </a:solidFill>
      </p:bgPr>
    </p:bg>
    <p:spTree>
      <p:nvGrpSpPr>
        <p:cNvPr id="242" name="Shape 242"/>
        <p:cNvGrpSpPr/>
        <p:nvPr/>
      </p:nvGrpSpPr>
      <p:grpSpPr>
        <a:xfrm>
          <a:off x="0" y="0"/>
          <a:ext cx="0" cy="0"/>
          <a:chOff x="0" y="0"/>
          <a:chExt cx="0" cy="0"/>
        </a:xfrm>
      </p:grpSpPr>
      <p:sp>
        <p:nvSpPr>
          <p:cNvPr id="243" name="Google Shape;243;p32"/>
          <p:cNvSpPr txBox="1"/>
          <p:nvPr/>
        </p:nvSpPr>
        <p:spPr>
          <a:xfrm>
            <a:off x="1242275" y="391475"/>
            <a:ext cx="6722400" cy="631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500">
                <a:solidFill>
                  <a:srgbClr val="3D6841"/>
                </a:solidFill>
                <a:latin typeface="Russo One"/>
                <a:ea typeface="Russo One"/>
                <a:cs typeface="Russo One"/>
                <a:sym typeface="Russo One"/>
              </a:rPr>
              <a:t>INJURY PREDICTION MODEL</a:t>
            </a:r>
            <a:endParaRPr b="1" sz="3500">
              <a:solidFill>
                <a:srgbClr val="3D6841"/>
              </a:solidFill>
              <a:latin typeface="Russo One"/>
              <a:ea typeface="Russo One"/>
              <a:cs typeface="Russo One"/>
              <a:sym typeface="Russo One"/>
            </a:endParaRPr>
          </a:p>
        </p:txBody>
      </p:sp>
      <p:grpSp>
        <p:nvGrpSpPr>
          <p:cNvPr id="244" name="Google Shape;244;p32"/>
          <p:cNvGrpSpPr/>
          <p:nvPr/>
        </p:nvGrpSpPr>
        <p:grpSpPr>
          <a:xfrm>
            <a:off x="7899675" y="0"/>
            <a:ext cx="761400" cy="778075"/>
            <a:chOff x="7899675" y="0"/>
            <a:chExt cx="761400" cy="778075"/>
          </a:xfrm>
        </p:grpSpPr>
        <p:grpSp>
          <p:nvGrpSpPr>
            <p:cNvPr id="245" name="Google Shape;245;p32"/>
            <p:cNvGrpSpPr/>
            <p:nvPr/>
          </p:nvGrpSpPr>
          <p:grpSpPr>
            <a:xfrm>
              <a:off x="7899675" y="0"/>
              <a:ext cx="761400" cy="778075"/>
              <a:chOff x="7899675" y="0"/>
              <a:chExt cx="761400" cy="778075"/>
            </a:xfrm>
          </p:grpSpPr>
          <p:sp>
            <p:nvSpPr>
              <p:cNvPr id="246" name="Google Shape;246;p32"/>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2"/>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8" name="Google Shape;248;p32"/>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9" name="Google Shape;249;p32"/>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TINKLE</a:t>
            </a:r>
            <a:endParaRPr>
              <a:solidFill>
                <a:schemeClr val="lt1"/>
              </a:solidFill>
              <a:latin typeface="Russo One"/>
              <a:ea typeface="Russo One"/>
              <a:cs typeface="Russo One"/>
              <a:sym typeface="Russo One"/>
            </a:endParaRPr>
          </a:p>
        </p:txBody>
      </p:sp>
      <p:pic>
        <p:nvPicPr>
          <p:cNvPr id="250" name="Google Shape;250;p32"/>
          <p:cNvPicPr preferRelativeResize="0"/>
          <p:nvPr/>
        </p:nvPicPr>
        <p:blipFill>
          <a:blip r:embed="rId3">
            <a:alphaModFix/>
          </a:blip>
          <a:stretch>
            <a:fillRect/>
          </a:stretch>
        </p:blipFill>
        <p:spPr>
          <a:xfrm>
            <a:off x="430225" y="1095938"/>
            <a:ext cx="4011475" cy="3990029"/>
          </a:xfrm>
          <a:prstGeom prst="rect">
            <a:avLst/>
          </a:prstGeom>
          <a:noFill/>
          <a:ln>
            <a:noFill/>
          </a:ln>
        </p:spPr>
      </p:pic>
      <p:pic>
        <p:nvPicPr>
          <p:cNvPr id="251" name="Google Shape;251;p32"/>
          <p:cNvPicPr preferRelativeResize="0"/>
          <p:nvPr/>
        </p:nvPicPr>
        <p:blipFill>
          <a:blip r:embed="rId4">
            <a:alphaModFix/>
          </a:blip>
          <a:stretch>
            <a:fillRect/>
          </a:stretch>
        </p:blipFill>
        <p:spPr>
          <a:xfrm>
            <a:off x="4792299" y="1117050"/>
            <a:ext cx="4011473" cy="3947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6841"/>
        </a:solidFill>
      </p:bgPr>
    </p:bg>
    <p:spTree>
      <p:nvGrpSpPr>
        <p:cNvPr id="255" name="Shape 255"/>
        <p:cNvGrpSpPr/>
        <p:nvPr/>
      </p:nvGrpSpPr>
      <p:grpSpPr>
        <a:xfrm>
          <a:off x="0" y="0"/>
          <a:ext cx="0" cy="0"/>
          <a:chOff x="0" y="0"/>
          <a:chExt cx="0" cy="0"/>
        </a:xfrm>
      </p:grpSpPr>
      <p:pic>
        <p:nvPicPr>
          <p:cNvPr id="256" name="Google Shape;256;p33"/>
          <p:cNvPicPr preferRelativeResize="0"/>
          <p:nvPr/>
        </p:nvPicPr>
        <p:blipFill rotWithShape="1">
          <a:blip r:embed="rId3">
            <a:alphaModFix/>
          </a:blip>
          <a:srcRect b="0" l="238" r="238" t="0"/>
          <a:stretch/>
        </p:blipFill>
        <p:spPr>
          <a:xfrm>
            <a:off x="6505700" y="1985351"/>
            <a:ext cx="2544425" cy="3158149"/>
          </a:xfrm>
          <a:prstGeom prst="rect">
            <a:avLst/>
          </a:prstGeom>
          <a:noFill/>
          <a:ln>
            <a:noFill/>
          </a:ln>
        </p:spPr>
      </p:pic>
      <p:sp>
        <p:nvSpPr>
          <p:cNvPr id="257" name="Google Shape;257;p33"/>
          <p:cNvSpPr txBox="1"/>
          <p:nvPr/>
        </p:nvSpPr>
        <p:spPr>
          <a:xfrm>
            <a:off x="746975" y="256700"/>
            <a:ext cx="6722400" cy="1139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3400">
                <a:solidFill>
                  <a:schemeClr val="lt1"/>
                </a:solidFill>
                <a:latin typeface="Russo One"/>
                <a:ea typeface="Russo One"/>
                <a:cs typeface="Russo One"/>
                <a:sym typeface="Russo One"/>
              </a:rPr>
              <a:t>PATTERNS AND FACTORS FOR DRAFT SUCCESS</a:t>
            </a:r>
            <a:endParaRPr sz="3400">
              <a:solidFill>
                <a:schemeClr val="lt1"/>
              </a:solidFill>
              <a:latin typeface="Russo One"/>
              <a:ea typeface="Russo One"/>
              <a:cs typeface="Russo One"/>
              <a:sym typeface="Russo One"/>
            </a:endParaRPr>
          </a:p>
        </p:txBody>
      </p:sp>
      <p:grpSp>
        <p:nvGrpSpPr>
          <p:cNvPr id="258" name="Google Shape;258;p33"/>
          <p:cNvGrpSpPr/>
          <p:nvPr/>
        </p:nvGrpSpPr>
        <p:grpSpPr>
          <a:xfrm>
            <a:off x="7899675" y="0"/>
            <a:ext cx="761400" cy="778075"/>
            <a:chOff x="7899675" y="0"/>
            <a:chExt cx="761400" cy="778075"/>
          </a:xfrm>
        </p:grpSpPr>
        <p:grpSp>
          <p:nvGrpSpPr>
            <p:cNvPr id="259" name="Google Shape;259;p33"/>
            <p:cNvGrpSpPr/>
            <p:nvPr/>
          </p:nvGrpSpPr>
          <p:grpSpPr>
            <a:xfrm>
              <a:off x="7899675" y="0"/>
              <a:ext cx="761400" cy="778075"/>
              <a:chOff x="7899675" y="0"/>
              <a:chExt cx="761400" cy="778075"/>
            </a:xfrm>
          </p:grpSpPr>
          <p:sp>
            <p:nvSpPr>
              <p:cNvPr id="260" name="Google Shape;260;p33"/>
              <p:cNvSpPr/>
              <p:nvPr/>
            </p:nvSpPr>
            <p:spPr>
              <a:xfrm>
                <a:off x="7978775" y="68275"/>
                <a:ext cx="616050" cy="709800"/>
              </a:xfrm>
              <a:prstGeom prst="flowChartOffpageConnector">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3"/>
              <p:cNvSpPr/>
              <p:nvPr/>
            </p:nvSpPr>
            <p:spPr>
              <a:xfrm>
                <a:off x="7899675" y="0"/>
                <a:ext cx="761400" cy="709800"/>
              </a:xfrm>
              <a:prstGeom prst="round2SameRect">
                <a:avLst>
                  <a:gd fmla="val 16667" name="adj1"/>
                  <a:gd fmla="val 16645" name="adj2"/>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2" name="Google Shape;262;p33"/>
            <p:cNvSpPr/>
            <p:nvPr/>
          </p:nvSpPr>
          <p:spPr>
            <a:xfrm>
              <a:off x="7899675" y="0"/>
              <a:ext cx="761400" cy="310800"/>
            </a:xfrm>
            <a:prstGeom prst="rect">
              <a:avLst/>
            </a:prstGeom>
            <a:solidFill>
              <a:srgbClr val="1A51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3" name="Google Shape;263;p33"/>
          <p:cNvSpPr txBox="1"/>
          <p:nvPr/>
        </p:nvSpPr>
        <p:spPr>
          <a:xfrm>
            <a:off x="7323975" y="256688"/>
            <a:ext cx="1912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a:solidFill>
                  <a:schemeClr val="lt1"/>
                </a:solidFill>
                <a:latin typeface="Russo One"/>
                <a:ea typeface="Russo One"/>
                <a:cs typeface="Russo One"/>
                <a:sym typeface="Russo One"/>
              </a:rPr>
              <a:t>PHILIP</a:t>
            </a:r>
            <a:endParaRPr>
              <a:solidFill>
                <a:schemeClr val="lt1"/>
              </a:solidFill>
              <a:latin typeface="Russo One"/>
              <a:ea typeface="Russo One"/>
              <a:cs typeface="Russo One"/>
              <a:sym typeface="Russo One"/>
            </a:endParaRPr>
          </a:p>
        </p:txBody>
      </p:sp>
      <p:sp>
        <p:nvSpPr>
          <p:cNvPr id="264" name="Google Shape;264;p33"/>
          <p:cNvSpPr txBox="1"/>
          <p:nvPr/>
        </p:nvSpPr>
        <p:spPr>
          <a:xfrm>
            <a:off x="4497575" y="3386400"/>
            <a:ext cx="2944200" cy="8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50">
              <a:solidFill>
                <a:srgbClr val="1F1F1F"/>
              </a:solidFill>
              <a:highlight>
                <a:srgbClr val="FFFFFF"/>
              </a:highlight>
            </a:endParaRPr>
          </a:p>
          <a:p>
            <a:pPr indent="0" lvl="0" marL="0" rtl="0" algn="l">
              <a:spcBef>
                <a:spcPts val="0"/>
              </a:spcBef>
              <a:spcAft>
                <a:spcPts val="0"/>
              </a:spcAft>
              <a:buNone/>
            </a:pPr>
            <a:r>
              <a:t/>
            </a:r>
            <a:endParaRPr sz="1100">
              <a:solidFill>
                <a:schemeClr val="lt1"/>
              </a:solidFill>
              <a:latin typeface="Inter"/>
              <a:ea typeface="Inter"/>
              <a:cs typeface="Inter"/>
              <a:sym typeface="Inter"/>
            </a:endParaRPr>
          </a:p>
          <a:p>
            <a:pPr indent="0" lvl="0" marL="0" rtl="0" algn="l">
              <a:spcBef>
                <a:spcPts val="0"/>
              </a:spcBef>
              <a:spcAft>
                <a:spcPts val="0"/>
              </a:spcAft>
              <a:buNone/>
            </a:pPr>
            <a:r>
              <a:t/>
            </a:r>
            <a:endParaRPr sz="11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a:solidFill>
                <a:schemeClr val="lt1"/>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endParaRPr>
          </a:p>
        </p:txBody>
      </p:sp>
      <p:sp>
        <p:nvSpPr>
          <p:cNvPr id="265" name="Google Shape;265;p33"/>
          <p:cNvSpPr txBox="1"/>
          <p:nvPr/>
        </p:nvSpPr>
        <p:spPr>
          <a:xfrm>
            <a:off x="4630450" y="2825125"/>
            <a:ext cx="3000000" cy="67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Inter Medium"/>
                <a:ea typeface="Inter Medium"/>
                <a:cs typeface="Inter Medium"/>
                <a:sym typeface="Inter Medium"/>
              </a:rPr>
              <a:t>‘Drafted’</a:t>
            </a:r>
            <a:endParaRPr sz="1800">
              <a:solidFill>
                <a:schemeClr val="lt1"/>
              </a:solidFill>
              <a:latin typeface="Inter Medium"/>
              <a:ea typeface="Inter Medium"/>
              <a:cs typeface="Inter Medium"/>
              <a:sym typeface="Inter Medium"/>
            </a:endParaRPr>
          </a:p>
          <a:p>
            <a:pPr indent="-298450" lvl="0" marL="457200" rtl="0" algn="l">
              <a:lnSpc>
                <a:spcPct val="115000"/>
              </a:lnSpc>
              <a:spcBef>
                <a:spcPts val="0"/>
              </a:spcBef>
              <a:spcAft>
                <a:spcPts val="0"/>
              </a:spcAft>
              <a:buClr>
                <a:schemeClr val="lt1"/>
              </a:buClr>
              <a:buSzPts val="1100"/>
              <a:buFont typeface="Inter Medium"/>
              <a:buChar char="★"/>
            </a:pPr>
            <a:r>
              <a:rPr lang="en" sz="1100">
                <a:solidFill>
                  <a:schemeClr val="lt1"/>
                </a:solidFill>
                <a:latin typeface="Inter Medium"/>
                <a:ea typeface="Inter Medium"/>
                <a:cs typeface="Inter Medium"/>
                <a:sym typeface="Inter Medium"/>
              </a:rPr>
              <a:t>Outcome Variable (y)</a:t>
            </a:r>
            <a:endParaRPr sz="1100">
              <a:solidFill>
                <a:schemeClr val="lt1"/>
              </a:solidFill>
              <a:latin typeface="Inter Medium"/>
              <a:ea typeface="Inter Medium"/>
              <a:cs typeface="Inter Medium"/>
              <a:sym typeface="Inter Medium"/>
            </a:endParaRPr>
          </a:p>
        </p:txBody>
      </p:sp>
      <p:pic>
        <p:nvPicPr>
          <p:cNvPr id="266" name="Google Shape;266;p33"/>
          <p:cNvPicPr preferRelativeResize="0"/>
          <p:nvPr/>
        </p:nvPicPr>
        <p:blipFill>
          <a:blip r:embed="rId4">
            <a:alphaModFix/>
          </a:blip>
          <a:stretch>
            <a:fillRect/>
          </a:stretch>
        </p:blipFill>
        <p:spPr>
          <a:xfrm>
            <a:off x="442150" y="1386800"/>
            <a:ext cx="3549251" cy="3549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